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97" r:id="rId4"/>
    <p:sldId id="278" r:id="rId5"/>
    <p:sldId id="300" r:id="rId6"/>
    <p:sldId id="302" r:id="rId7"/>
    <p:sldId id="742" r:id="rId8"/>
    <p:sldId id="301" r:id="rId9"/>
    <p:sldId id="473" r:id="rId10"/>
    <p:sldId id="745" r:id="rId11"/>
    <p:sldId id="734" r:id="rId12"/>
    <p:sldId id="483" r:id="rId13"/>
    <p:sldId id="492" r:id="rId14"/>
    <p:sldId id="484" r:id="rId15"/>
    <p:sldId id="486" r:id="rId16"/>
    <p:sldId id="715" r:id="rId17"/>
    <p:sldId id="487" r:id="rId18"/>
    <p:sldId id="488" r:id="rId19"/>
    <p:sldId id="293" r:id="rId20"/>
    <p:sldId id="7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159F02-27D4-3749-A4C7-FEBC6557104D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FD9C523-63C1-674B-8C13-454A67356659}">
      <dgm:prSet phldrT="[Text]" custT="1"/>
      <dgm:spPr/>
      <dgm:t>
        <a:bodyPr/>
        <a:lstStyle/>
        <a:p>
          <a:r>
            <a:rPr lang="en-US" sz="1800" b="1" i="0" dirty="0">
              <a:latin typeface="Helvetica" pitchFamily="2" charset="0"/>
            </a:rPr>
            <a:t>Cache</a:t>
          </a:r>
          <a:br>
            <a:rPr lang="en-US" sz="1800" b="0" i="0" dirty="0">
              <a:latin typeface="Helvetica Light" panose="020B0403020202020204" pitchFamily="34" charset="0"/>
            </a:rPr>
          </a:br>
          <a:r>
            <a:rPr lang="en-US" sz="1400" b="0" i="0" dirty="0">
              <a:latin typeface="Helvetica Light" panose="020B0403020202020204" pitchFamily="34" charset="0"/>
            </a:rPr>
            <a:t>on chip</a:t>
          </a:r>
          <a:endParaRPr lang="en-US" sz="1800" b="0" i="0" dirty="0">
            <a:latin typeface="Helvetica Light" panose="020B0403020202020204" pitchFamily="34" charset="0"/>
          </a:endParaRPr>
        </a:p>
      </dgm:t>
    </dgm:pt>
    <dgm:pt modelId="{DC3CCE56-E12F-E24D-B90D-A62BC571E9BB}" type="parTrans" cxnId="{E58BCF85-EE5A-A14F-AB46-169307FECEAC}">
      <dgm:prSet/>
      <dgm:spPr/>
      <dgm:t>
        <a:bodyPr/>
        <a:lstStyle/>
        <a:p>
          <a:endParaRPr lang="en-US"/>
        </a:p>
      </dgm:t>
    </dgm:pt>
    <dgm:pt modelId="{1D404A37-4952-1048-87B4-6ED205B2E697}" type="sibTrans" cxnId="{E58BCF85-EE5A-A14F-AB46-169307FECEAC}">
      <dgm:prSet/>
      <dgm:spPr/>
      <dgm:t>
        <a:bodyPr/>
        <a:lstStyle/>
        <a:p>
          <a:endParaRPr lang="en-US"/>
        </a:p>
      </dgm:t>
    </dgm:pt>
    <dgm:pt modelId="{B62238FF-E53E-5F4E-893D-4E8A2CEEAE06}">
      <dgm:prSet phldrT="[Text]"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1800" b="1" i="0" dirty="0">
              <a:latin typeface="Helvetica" pitchFamily="2" charset="0"/>
            </a:rPr>
            <a:t>CXL</a:t>
          </a:r>
          <a:br>
            <a:rPr lang="en-US" sz="1800" b="0" i="0" dirty="0">
              <a:latin typeface="Helvetica Light" panose="020B0403020202020204" pitchFamily="34" charset="0"/>
            </a:rPr>
          </a:br>
          <a:r>
            <a:rPr lang="en-US" sz="1400" b="0" i="0" dirty="0">
              <a:latin typeface="Helvetica Light" panose="020B0403020202020204" pitchFamily="34" charset="0"/>
            </a:rPr>
            <a:t>Locally attached memory</a:t>
          </a:r>
          <a:endParaRPr lang="en-US" sz="1800" b="0" i="0" dirty="0">
            <a:latin typeface="Helvetica Light" panose="020B0403020202020204" pitchFamily="34" charset="0"/>
          </a:endParaRPr>
        </a:p>
      </dgm:t>
    </dgm:pt>
    <dgm:pt modelId="{924A7807-3DF8-0F4C-A7F9-E1E39F84E4F5}" type="parTrans" cxnId="{74E5FCF7-F246-EB4E-8179-E5FB67C0EC7E}">
      <dgm:prSet/>
      <dgm:spPr/>
      <dgm:t>
        <a:bodyPr/>
        <a:lstStyle/>
        <a:p>
          <a:endParaRPr lang="en-US"/>
        </a:p>
      </dgm:t>
    </dgm:pt>
    <dgm:pt modelId="{566C81D4-C09A-9345-912E-3909F0F6EBA7}" type="sibTrans" cxnId="{74E5FCF7-F246-EB4E-8179-E5FB67C0EC7E}">
      <dgm:prSet/>
      <dgm:spPr/>
      <dgm:t>
        <a:bodyPr/>
        <a:lstStyle/>
        <a:p>
          <a:endParaRPr lang="en-US"/>
        </a:p>
      </dgm:t>
    </dgm:pt>
    <dgm:pt modelId="{2284580F-8ECF-0945-8C41-37B5240E3BD4}">
      <dgm:prSet phldrT="[Text]" custT="1"/>
      <dgm:spPr/>
      <dgm:t>
        <a:bodyPr/>
        <a:lstStyle/>
        <a:p>
          <a:r>
            <a:rPr lang="en-US" sz="1800" b="1" i="0" dirty="0">
              <a:latin typeface="Helvetica" pitchFamily="2" charset="0"/>
            </a:rPr>
            <a:t>SSD</a:t>
          </a:r>
        </a:p>
        <a:p>
          <a:r>
            <a:rPr lang="en-US" sz="1400" b="0" i="0" dirty="0">
              <a:latin typeface="Helvetica Light" panose="020B0403020202020204" pitchFamily="34" charset="0"/>
            </a:rPr>
            <a:t>Locally attached storage</a:t>
          </a:r>
        </a:p>
      </dgm:t>
    </dgm:pt>
    <dgm:pt modelId="{C81CB23E-4C61-684D-8E7F-64A5031236DE}" type="parTrans" cxnId="{D1990A54-EEDC-9A46-8A9D-3529B89825BD}">
      <dgm:prSet/>
      <dgm:spPr/>
      <dgm:t>
        <a:bodyPr/>
        <a:lstStyle/>
        <a:p>
          <a:endParaRPr lang="en-US"/>
        </a:p>
      </dgm:t>
    </dgm:pt>
    <dgm:pt modelId="{5990B43E-3F7C-0941-9836-76A39275A8AE}" type="sibTrans" cxnId="{D1990A54-EEDC-9A46-8A9D-3529B89825BD}">
      <dgm:prSet/>
      <dgm:spPr/>
      <dgm:t>
        <a:bodyPr/>
        <a:lstStyle/>
        <a:p>
          <a:endParaRPr lang="en-US"/>
        </a:p>
      </dgm:t>
    </dgm:pt>
    <dgm:pt modelId="{9BDF0BE7-B90E-3544-9E43-DF6C2D031BBD}">
      <dgm:prSet custT="1"/>
      <dgm:spPr/>
      <dgm:t>
        <a:bodyPr/>
        <a:lstStyle/>
        <a:p>
          <a:r>
            <a:rPr lang="en-US" sz="1800" b="1" i="0" dirty="0">
              <a:latin typeface="Helvetica" pitchFamily="2" charset="0"/>
            </a:rPr>
            <a:t>HDD</a:t>
          </a:r>
          <a:br>
            <a:rPr lang="en-US" sz="2400" b="0" i="0" dirty="0">
              <a:latin typeface="Helvetica Light" panose="020B0403020202020204" pitchFamily="34" charset="0"/>
            </a:rPr>
          </a:br>
          <a:r>
            <a:rPr lang="en-US" sz="1400" b="0" i="0" dirty="0">
              <a:latin typeface="Helvetica Light" panose="020B0403020202020204" pitchFamily="34" charset="0"/>
            </a:rPr>
            <a:t>Locally attached storage</a:t>
          </a:r>
          <a:endParaRPr lang="en-US" sz="2400" b="0" i="0" dirty="0">
            <a:latin typeface="Helvetica Light" panose="020B0403020202020204" pitchFamily="34" charset="0"/>
          </a:endParaRPr>
        </a:p>
      </dgm:t>
    </dgm:pt>
    <dgm:pt modelId="{5C544D69-3FDE-B34B-A338-C557505EBE61}" type="parTrans" cxnId="{B1FAD68E-FDDE-7140-B6F5-D04626C87A51}">
      <dgm:prSet/>
      <dgm:spPr/>
      <dgm:t>
        <a:bodyPr/>
        <a:lstStyle/>
        <a:p>
          <a:endParaRPr lang="en-US"/>
        </a:p>
      </dgm:t>
    </dgm:pt>
    <dgm:pt modelId="{F4E56A6D-8E5D-8E4A-82E7-2EB096DE1BB3}" type="sibTrans" cxnId="{B1FAD68E-FDDE-7140-B6F5-D04626C87A51}">
      <dgm:prSet/>
      <dgm:spPr/>
      <dgm:t>
        <a:bodyPr/>
        <a:lstStyle/>
        <a:p>
          <a:endParaRPr lang="en-US"/>
        </a:p>
      </dgm:t>
    </dgm:pt>
    <dgm:pt modelId="{B0B70170-EDF9-5249-A41C-681D202CBC87}">
      <dgm:prSet phldrT="[Text]" custT="1"/>
      <dgm:spPr/>
      <dgm:t>
        <a:bodyPr/>
        <a:lstStyle/>
        <a:p>
          <a:r>
            <a:rPr lang="en-US" sz="1800" b="1" i="0" dirty="0">
              <a:latin typeface="Helvetica" pitchFamily="2" charset="0"/>
            </a:rPr>
            <a:t>DRAM</a:t>
          </a:r>
          <a:br>
            <a:rPr lang="en-US" sz="1800" b="0" i="0" dirty="0">
              <a:latin typeface="Helvetica Light" panose="020B0403020202020204" pitchFamily="34" charset="0"/>
            </a:rPr>
          </a:br>
          <a:r>
            <a:rPr lang="en-US" sz="1400" b="0" i="0" dirty="0">
              <a:latin typeface="Helvetica Light" panose="020B0403020202020204" pitchFamily="34" charset="0"/>
            </a:rPr>
            <a:t>Direct attached</a:t>
          </a:r>
          <a:endParaRPr lang="en-US" sz="1800" b="0" i="0" dirty="0">
            <a:latin typeface="Helvetica Light" panose="020B0403020202020204" pitchFamily="34" charset="0"/>
          </a:endParaRPr>
        </a:p>
      </dgm:t>
    </dgm:pt>
    <dgm:pt modelId="{7654F220-31B4-0C4D-BD85-B8EF2F65A1FC}" type="parTrans" cxnId="{A2902AA3-7262-0C46-B59E-33EA6A58C1A0}">
      <dgm:prSet/>
      <dgm:spPr/>
      <dgm:t>
        <a:bodyPr/>
        <a:lstStyle/>
        <a:p>
          <a:endParaRPr lang="en-US"/>
        </a:p>
      </dgm:t>
    </dgm:pt>
    <dgm:pt modelId="{007C1B8F-D1BF-0C49-BEB6-23D65465B4C2}" type="sibTrans" cxnId="{A2902AA3-7262-0C46-B59E-33EA6A58C1A0}">
      <dgm:prSet/>
      <dgm:spPr/>
      <dgm:t>
        <a:bodyPr/>
        <a:lstStyle/>
        <a:p>
          <a:endParaRPr lang="en-US"/>
        </a:p>
      </dgm:t>
    </dgm:pt>
    <dgm:pt modelId="{80695A1B-FD55-D047-89E0-30A902643FB8}" type="pres">
      <dgm:prSet presAssocID="{52159F02-27D4-3749-A4C7-FEBC6557104D}" presName="Name0" presStyleCnt="0">
        <dgm:presLayoutVars>
          <dgm:dir/>
          <dgm:animLvl val="lvl"/>
          <dgm:resizeHandles val="exact"/>
        </dgm:presLayoutVars>
      </dgm:prSet>
      <dgm:spPr/>
    </dgm:pt>
    <dgm:pt modelId="{5ECDF44E-57C9-E247-B8F3-C88E19018554}" type="pres">
      <dgm:prSet presAssocID="{3FD9C523-63C1-674B-8C13-454A67356659}" presName="Name8" presStyleCnt="0"/>
      <dgm:spPr/>
    </dgm:pt>
    <dgm:pt modelId="{661BA270-4A5E-9B47-B44A-E2D6E80E6619}" type="pres">
      <dgm:prSet presAssocID="{3FD9C523-63C1-674B-8C13-454A67356659}" presName="level" presStyleLbl="node1" presStyleIdx="0" presStyleCnt="5">
        <dgm:presLayoutVars>
          <dgm:chMax val="1"/>
          <dgm:bulletEnabled val="1"/>
        </dgm:presLayoutVars>
      </dgm:prSet>
      <dgm:spPr/>
    </dgm:pt>
    <dgm:pt modelId="{80A9CA7F-FBD2-6645-987E-9F7742C04E1B}" type="pres">
      <dgm:prSet presAssocID="{3FD9C523-63C1-674B-8C13-454A6735665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22AF5DA-A283-DC41-BCDC-750434B87C68}" type="pres">
      <dgm:prSet presAssocID="{B0B70170-EDF9-5249-A41C-681D202CBC87}" presName="Name8" presStyleCnt="0"/>
      <dgm:spPr/>
    </dgm:pt>
    <dgm:pt modelId="{2657ABEF-1F53-AF42-87C7-46AD9893748F}" type="pres">
      <dgm:prSet presAssocID="{B0B70170-EDF9-5249-A41C-681D202CBC87}" presName="level" presStyleLbl="node1" presStyleIdx="1" presStyleCnt="5">
        <dgm:presLayoutVars>
          <dgm:chMax val="1"/>
          <dgm:bulletEnabled val="1"/>
        </dgm:presLayoutVars>
      </dgm:prSet>
      <dgm:spPr/>
    </dgm:pt>
    <dgm:pt modelId="{025EA29B-FFA2-DE41-AB15-9C0095963D84}" type="pres">
      <dgm:prSet presAssocID="{B0B70170-EDF9-5249-A41C-681D202CBC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CB59684-A745-1A40-BF07-FF5F2DFA8E15}" type="pres">
      <dgm:prSet presAssocID="{B62238FF-E53E-5F4E-893D-4E8A2CEEAE06}" presName="Name8" presStyleCnt="0"/>
      <dgm:spPr/>
    </dgm:pt>
    <dgm:pt modelId="{5B55E5C9-2E9B-EB41-83DF-513B10DA1277}" type="pres">
      <dgm:prSet presAssocID="{B62238FF-E53E-5F4E-893D-4E8A2CEEAE06}" presName="level" presStyleLbl="node1" presStyleIdx="2" presStyleCnt="5" custScaleX="110255" custScaleY="133955" custLinFactNeighborX="-598" custLinFactNeighborY="-1190">
        <dgm:presLayoutVars>
          <dgm:chMax val="1"/>
          <dgm:bulletEnabled val="1"/>
        </dgm:presLayoutVars>
      </dgm:prSet>
      <dgm:spPr/>
    </dgm:pt>
    <dgm:pt modelId="{874ABBEA-C7D6-0746-A1B9-D977425E3952}" type="pres">
      <dgm:prSet presAssocID="{B62238FF-E53E-5F4E-893D-4E8A2CEEAE0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7E5630-F830-7D4A-B49C-E867052C822F}" type="pres">
      <dgm:prSet presAssocID="{2284580F-8ECF-0945-8C41-37B5240E3BD4}" presName="Name8" presStyleCnt="0"/>
      <dgm:spPr/>
    </dgm:pt>
    <dgm:pt modelId="{E50BAC51-2E96-2447-8E2F-70FB52556563}" type="pres">
      <dgm:prSet presAssocID="{2284580F-8ECF-0945-8C41-37B5240E3BD4}" presName="level" presStyleLbl="node1" presStyleIdx="3" presStyleCnt="5">
        <dgm:presLayoutVars>
          <dgm:chMax val="1"/>
          <dgm:bulletEnabled val="1"/>
        </dgm:presLayoutVars>
      </dgm:prSet>
      <dgm:spPr/>
    </dgm:pt>
    <dgm:pt modelId="{4A458970-6752-6D4E-A4F6-B8711F642C17}" type="pres">
      <dgm:prSet presAssocID="{2284580F-8ECF-0945-8C41-37B5240E3BD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E37408D-437C-5B40-AB19-D690004A3A30}" type="pres">
      <dgm:prSet presAssocID="{9BDF0BE7-B90E-3544-9E43-DF6C2D031BBD}" presName="Name8" presStyleCnt="0"/>
      <dgm:spPr/>
    </dgm:pt>
    <dgm:pt modelId="{AB957F7D-1DA3-B547-A033-E051C0A2CD39}" type="pres">
      <dgm:prSet presAssocID="{9BDF0BE7-B90E-3544-9E43-DF6C2D031BBD}" presName="level" presStyleLbl="node1" presStyleIdx="4" presStyleCnt="5">
        <dgm:presLayoutVars>
          <dgm:chMax val="1"/>
          <dgm:bulletEnabled val="1"/>
        </dgm:presLayoutVars>
      </dgm:prSet>
      <dgm:spPr/>
    </dgm:pt>
    <dgm:pt modelId="{9739B562-E0E5-924F-88FF-29D2654882B8}" type="pres">
      <dgm:prSet presAssocID="{9BDF0BE7-B90E-3544-9E43-DF6C2D031BB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E4D770D-308F-4640-8213-6194B5715D6D}" type="presOf" srcId="{2284580F-8ECF-0945-8C41-37B5240E3BD4}" destId="{E50BAC51-2E96-2447-8E2F-70FB52556563}" srcOrd="0" destOrd="0" presId="urn:microsoft.com/office/officeart/2005/8/layout/pyramid1"/>
    <dgm:cxn modelId="{1331C54C-B8E9-C347-8FEF-0A19B83F77C8}" type="presOf" srcId="{9BDF0BE7-B90E-3544-9E43-DF6C2D031BBD}" destId="{AB957F7D-1DA3-B547-A033-E051C0A2CD39}" srcOrd="0" destOrd="0" presId="urn:microsoft.com/office/officeart/2005/8/layout/pyramid1"/>
    <dgm:cxn modelId="{D1990A54-EEDC-9A46-8A9D-3529B89825BD}" srcId="{52159F02-27D4-3749-A4C7-FEBC6557104D}" destId="{2284580F-8ECF-0945-8C41-37B5240E3BD4}" srcOrd="3" destOrd="0" parTransId="{C81CB23E-4C61-684D-8E7F-64A5031236DE}" sibTransId="{5990B43E-3F7C-0941-9836-76A39275A8AE}"/>
    <dgm:cxn modelId="{2C19ED5B-1ECA-7D4A-9B45-9066E92B6C4E}" type="presOf" srcId="{B0B70170-EDF9-5249-A41C-681D202CBC87}" destId="{2657ABEF-1F53-AF42-87C7-46AD9893748F}" srcOrd="0" destOrd="0" presId="urn:microsoft.com/office/officeart/2005/8/layout/pyramid1"/>
    <dgm:cxn modelId="{5C8E887C-62F7-614C-AE95-01B9D4BA7302}" type="presOf" srcId="{3FD9C523-63C1-674B-8C13-454A67356659}" destId="{661BA270-4A5E-9B47-B44A-E2D6E80E6619}" srcOrd="0" destOrd="0" presId="urn:microsoft.com/office/officeart/2005/8/layout/pyramid1"/>
    <dgm:cxn modelId="{E58BCF85-EE5A-A14F-AB46-169307FECEAC}" srcId="{52159F02-27D4-3749-A4C7-FEBC6557104D}" destId="{3FD9C523-63C1-674B-8C13-454A67356659}" srcOrd="0" destOrd="0" parTransId="{DC3CCE56-E12F-E24D-B90D-A62BC571E9BB}" sibTransId="{1D404A37-4952-1048-87B4-6ED205B2E697}"/>
    <dgm:cxn modelId="{B1FAD68E-FDDE-7140-B6F5-D04626C87A51}" srcId="{52159F02-27D4-3749-A4C7-FEBC6557104D}" destId="{9BDF0BE7-B90E-3544-9E43-DF6C2D031BBD}" srcOrd="4" destOrd="0" parTransId="{5C544D69-3FDE-B34B-A338-C557505EBE61}" sibTransId="{F4E56A6D-8E5D-8E4A-82E7-2EB096DE1BB3}"/>
    <dgm:cxn modelId="{DB88C08F-EEED-C949-A3C8-AA1326E90A6A}" type="presOf" srcId="{3FD9C523-63C1-674B-8C13-454A67356659}" destId="{80A9CA7F-FBD2-6645-987E-9F7742C04E1B}" srcOrd="1" destOrd="0" presId="urn:microsoft.com/office/officeart/2005/8/layout/pyramid1"/>
    <dgm:cxn modelId="{A2902AA3-7262-0C46-B59E-33EA6A58C1A0}" srcId="{52159F02-27D4-3749-A4C7-FEBC6557104D}" destId="{B0B70170-EDF9-5249-A41C-681D202CBC87}" srcOrd="1" destOrd="0" parTransId="{7654F220-31B4-0C4D-BD85-B8EF2F65A1FC}" sibTransId="{007C1B8F-D1BF-0C49-BEB6-23D65465B4C2}"/>
    <dgm:cxn modelId="{902C00A4-DD81-4141-BCCC-2D47C7331A56}" type="presOf" srcId="{9BDF0BE7-B90E-3544-9E43-DF6C2D031BBD}" destId="{9739B562-E0E5-924F-88FF-29D2654882B8}" srcOrd="1" destOrd="0" presId="urn:microsoft.com/office/officeart/2005/8/layout/pyramid1"/>
    <dgm:cxn modelId="{2A7EF2AF-7D83-7944-8B08-7B803E2DE791}" type="presOf" srcId="{B0B70170-EDF9-5249-A41C-681D202CBC87}" destId="{025EA29B-FFA2-DE41-AB15-9C0095963D84}" srcOrd="1" destOrd="0" presId="urn:microsoft.com/office/officeart/2005/8/layout/pyramid1"/>
    <dgm:cxn modelId="{280195B3-362C-A943-9E17-B5C4D0981755}" type="presOf" srcId="{B62238FF-E53E-5F4E-893D-4E8A2CEEAE06}" destId="{874ABBEA-C7D6-0746-A1B9-D977425E3952}" srcOrd="1" destOrd="0" presId="urn:microsoft.com/office/officeart/2005/8/layout/pyramid1"/>
    <dgm:cxn modelId="{326190CA-2E29-B74C-9823-FD5EDFD0824C}" type="presOf" srcId="{B62238FF-E53E-5F4E-893D-4E8A2CEEAE06}" destId="{5B55E5C9-2E9B-EB41-83DF-513B10DA1277}" srcOrd="0" destOrd="0" presId="urn:microsoft.com/office/officeart/2005/8/layout/pyramid1"/>
    <dgm:cxn modelId="{DD1FA7E4-EACA-E749-8EE1-1E5C28D23A88}" type="presOf" srcId="{52159F02-27D4-3749-A4C7-FEBC6557104D}" destId="{80695A1B-FD55-D047-89E0-30A902643FB8}" srcOrd="0" destOrd="0" presId="urn:microsoft.com/office/officeart/2005/8/layout/pyramid1"/>
    <dgm:cxn modelId="{21B4D9EA-82D9-2643-AAFD-19B9F0B52717}" type="presOf" srcId="{2284580F-8ECF-0945-8C41-37B5240E3BD4}" destId="{4A458970-6752-6D4E-A4F6-B8711F642C17}" srcOrd="1" destOrd="0" presId="urn:microsoft.com/office/officeart/2005/8/layout/pyramid1"/>
    <dgm:cxn modelId="{74E5FCF7-F246-EB4E-8179-E5FB67C0EC7E}" srcId="{52159F02-27D4-3749-A4C7-FEBC6557104D}" destId="{B62238FF-E53E-5F4E-893D-4E8A2CEEAE06}" srcOrd="2" destOrd="0" parTransId="{924A7807-3DF8-0F4C-A7F9-E1E39F84E4F5}" sibTransId="{566C81D4-C09A-9345-912E-3909F0F6EBA7}"/>
    <dgm:cxn modelId="{E2DC2988-6207-F245-9F08-DA664AB581D3}" type="presParOf" srcId="{80695A1B-FD55-D047-89E0-30A902643FB8}" destId="{5ECDF44E-57C9-E247-B8F3-C88E19018554}" srcOrd="0" destOrd="0" presId="urn:microsoft.com/office/officeart/2005/8/layout/pyramid1"/>
    <dgm:cxn modelId="{31A733B1-CADF-1645-8FE2-28746B2A0337}" type="presParOf" srcId="{5ECDF44E-57C9-E247-B8F3-C88E19018554}" destId="{661BA270-4A5E-9B47-B44A-E2D6E80E6619}" srcOrd="0" destOrd="0" presId="urn:microsoft.com/office/officeart/2005/8/layout/pyramid1"/>
    <dgm:cxn modelId="{CEAFC77D-B462-A849-A65E-28A616D53FCE}" type="presParOf" srcId="{5ECDF44E-57C9-E247-B8F3-C88E19018554}" destId="{80A9CA7F-FBD2-6645-987E-9F7742C04E1B}" srcOrd="1" destOrd="0" presId="urn:microsoft.com/office/officeart/2005/8/layout/pyramid1"/>
    <dgm:cxn modelId="{41571C35-9D03-2046-9213-1E558E90BA1E}" type="presParOf" srcId="{80695A1B-FD55-D047-89E0-30A902643FB8}" destId="{822AF5DA-A283-DC41-BCDC-750434B87C68}" srcOrd="1" destOrd="0" presId="urn:microsoft.com/office/officeart/2005/8/layout/pyramid1"/>
    <dgm:cxn modelId="{D937081D-E42A-9546-B27A-90A41745291E}" type="presParOf" srcId="{822AF5DA-A283-DC41-BCDC-750434B87C68}" destId="{2657ABEF-1F53-AF42-87C7-46AD9893748F}" srcOrd="0" destOrd="0" presId="urn:microsoft.com/office/officeart/2005/8/layout/pyramid1"/>
    <dgm:cxn modelId="{E816886F-865F-E346-B21C-B01A6EDB515F}" type="presParOf" srcId="{822AF5DA-A283-DC41-BCDC-750434B87C68}" destId="{025EA29B-FFA2-DE41-AB15-9C0095963D84}" srcOrd="1" destOrd="0" presId="urn:microsoft.com/office/officeart/2005/8/layout/pyramid1"/>
    <dgm:cxn modelId="{ED2098A6-C91C-0049-878E-3BD7BA671B0B}" type="presParOf" srcId="{80695A1B-FD55-D047-89E0-30A902643FB8}" destId="{DCB59684-A745-1A40-BF07-FF5F2DFA8E15}" srcOrd="2" destOrd="0" presId="urn:microsoft.com/office/officeart/2005/8/layout/pyramid1"/>
    <dgm:cxn modelId="{451BEE90-F906-8B4D-8853-5A63196E20DF}" type="presParOf" srcId="{DCB59684-A745-1A40-BF07-FF5F2DFA8E15}" destId="{5B55E5C9-2E9B-EB41-83DF-513B10DA1277}" srcOrd="0" destOrd="0" presId="urn:microsoft.com/office/officeart/2005/8/layout/pyramid1"/>
    <dgm:cxn modelId="{FBC8374B-F793-5443-8A65-D0C0002CD253}" type="presParOf" srcId="{DCB59684-A745-1A40-BF07-FF5F2DFA8E15}" destId="{874ABBEA-C7D6-0746-A1B9-D977425E3952}" srcOrd="1" destOrd="0" presId="urn:microsoft.com/office/officeart/2005/8/layout/pyramid1"/>
    <dgm:cxn modelId="{B8D9C08C-2E86-D24F-A64F-C5E247A793D0}" type="presParOf" srcId="{80695A1B-FD55-D047-89E0-30A902643FB8}" destId="{987E5630-F830-7D4A-B49C-E867052C822F}" srcOrd="3" destOrd="0" presId="urn:microsoft.com/office/officeart/2005/8/layout/pyramid1"/>
    <dgm:cxn modelId="{254EB7BB-4CA9-0244-B91D-4E45AE3B0FA0}" type="presParOf" srcId="{987E5630-F830-7D4A-B49C-E867052C822F}" destId="{E50BAC51-2E96-2447-8E2F-70FB52556563}" srcOrd="0" destOrd="0" presId="urn:microsoft.com/office/officeart/2005/8/layout/pyramid1"/>
    <dgm:cxn modelId="{E91F7D0F-64F6-5E49-BEFB-10C1497673D3}" type="presParOf" srcId="{987E5630-F830-7D4A-B49C-E867052C822F}" destId="{4A458970-6752-6D4E-A4F6-B8711F642C17}" srcOrd="1" destOrd="0" presId="urn:microsoft.com/office/officeart/2005/8/layout/pyramid1"/>
    <dgm:cxn modelId="{B86E7983-DB36-9F40-8AB5-EB9803C5313A}" type="presParOf" srcId="{80695A1B-FD55-D047-89E0-30A902643FB8}" destId="{3E37408D-437C-5B40-AB19-D690004A3A30}" srcOrd="4" destOrd="0" presId="urn:microsoft.com/office/officeart/2005/8/layout/pyramid1"/>
    <dgm:cxn modelId="{57536351-2607-0645-AD1A-12D62040DFE4}" type="presParOf" srcId="{3E37408D-437C-5B40-AB19-D690004A3A30}" destId="{AB957F7D-1DA3-B547-A033-E051C0A2CD39}" srcOrd="0" destOrd="0" presId="urn:microsoft.com/office/officeart/2005/8/layout/pyramid1"/>
    <dgm:cxn modelId="{24C309C1-1E13-8244-B239-00B88BAB28B4}" type="presParOf" srcId="{3E37408D-437C-5B40-AB19-D690004A3A30}" destId="{9739B562-E0E5-924F-88FF-29D2654882B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BA270-4A5E-9B47-B44A-E2D6E80E6619}">
      <dsp:nvSpPr>
        <dsp:cNvPr id="0" name=""/>
        <dsp:cNvSpPr/>
      </dsp:nvSpPr>
      <dsp:spPr>
        <a:xfrm>
          <a:off x="1877506" y="0"/>
          <a:ext cx="865299" cy="861049"/>
        </a:xfrm>
        <a:prstGeom prst="trapezoid">
          <a:avLst>
            <a:gd name="adj" fmla="val 5024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Helvetica" pitchFamily="2" charset="0"/>
            </a:rPr>
            <a:t>Cache</a:t>
          </a:r>
          <a:br>
            <a:rPr lang="en-US" sz="1800" b="0" i="0" kern="1200" dirty="0">
              <a:latin typeface="Helvetica Light" panose="020B0403020202020204" pitchFamily="34" charset="0"/>
            </a:rPr>
          </a:br>
          <a:r>
            <a:rPr lang="en-US" sz="1400" b="0" i="0" kern="1200" dirty="0">
              <a:latin typeface="Helvetica Light" panose="020B0403020202020204" pitchFamily="34" charset="0"/>
            </a:rPr>
            <a:t>on chip</a:t>
          </a:r>
          <a:endParaRPr lang="en-US" sz="1800" b="0" i="0" kern="1200" dirty="0">
            <a:latin typeface="Helvetica Light" panose="020B0403020202020204" pitchFamily="34" charset="0"/>
          </a:endParaRPr>
        </a:p>
      </dsp:txBody>
      <dsp:txXfrm>
        <a:off x="1877506" y="0"/>
        <a:ext cx="865299" cy="861049"/>
      </dsp:txXfrm>
    </dsp:sp>
    <dsp:sp modelId="{2657ABEF-1F53-AF42-87C7-46AD9893748F}">
      <dsp:nvSpPr>
        <dsp:cNvPr id="0" name=""/>
        <dsp:cNvSpPr/>
      </dsp:nvSpPr>
      <dsp:spPr>
        <a:xfrm>
          <a:off x="1444856" y="861049"/>
          <a:ext cx="1730599" cy="861049"/>
        </a:xfrm>
        <a:prstGeom prst="trapezoid">
          <a:avLst>
            <a:gd name="adj" fmla="val 5024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Helvetica" pitchFamily="2" charset="0"/>
            </a:rPr>
            <a:t>DRAM</a:t>
          </a:r>
          <a:br>
            <a:rPr lang="en-US" sz="1800" b="0" i="0" kern="1200" dirty="0">
              <a:latin typeface="Helvetica Light" panose="020B0403020202020204" pitchFamily="34" charset="0"/>
            </a:rPr>
          </a:br>
          <a:r>
            <a:rPr lang="en-US" sz="1400" b="0" i="0" kern="1200" dirty="0">
              <a:latin typeface="Helvetica Light" panose="020B0403020202020204" pitchFamily="34" charset="0"/>
            </a:rPr>
            <a:t>Direct attached</a:t>
          </a:r>
          <a:endParaRPr lang="en-US" sz="1800" b="0" i="0" kern="1200" dirty="0">
            <a:latin typeface="Helvetica Light" panose="020B0403020202020204" pitchFamily="34" charset="0"/>
          </a:endParaRPr>
        </a:p>
      </dsp:txBody>
      <dsp:txXfrm>
        <a:off x="1747711" y="861049"/>
        <a:ext cx="1124889" cy="861049"/>
      </dsp:txXfrm>
    </dsp:sp>
    <dsp:sp modelId="{5B55E5C9-2E9B-EB41-83DF-513B10DA1277}">
      <dsp:nvSpPr>
        <dsp:cNvPr id="0" name=""/>
        <dsp:cNvSpPr/>
      </dsp:nvSpPr>
      <dsp:spPr>
        <a:xfrm>
          <a:off x="699849" y="1711853"/>
          <a:ext cx="3186052" cy="1153419"/>
        </a:xfrm>
        <a:prstGeom prst="trapezoid">
          <a:avLst>
            <a:gd name="adj" fmla="val 5024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Helvetica" pitchFamily="2" charset="0"/>
            </a:rPr>
            <a:t>CXL</a:t>
          </a:r>
          <a:br>
            <a:rPr lang="en-US" sz="1800" b="0" i="0" kern="1200" dirty="0">
              <a:latin typeface="Helvetica Light" panose="020B0403020202020204" pitchFamily="34" charset="0"/>
            </a:rPr>
          </a:br>
          <a:r>
            <a:rPr lang="en-US" sz="1400" b="0" i="0" kern="1200" dirty="0">
              <a:latin typeface="Helvetica Light" panose="020B0403020202020204" pitchFamily="34" charset="0"/>
            </a:rPr>
            <a:t>Locally attached memory</a:t>
          </a:r>
          <a:endParaRPr lang="en-US" sz="1800" b="0" i="0" kern="1200" dirty="0">
            <a:latin typeface="Helvetica Light" panose="020B0403020202020204" pitchFamily="34" charset="0"/>
          </a:endParaRPr>
        </a:p>
      </dsp:txBody>
      <dsp:txXfrm>
        <a:off x="1257408" y="1711853"/>
        <a:ext cx="2070933" cy="1153419"/>
      </dsp:txXfrm>
    </dsp:sp>
    <dsp:sp modelId="{E50BAC51-2E96-2447-8E2F-70FB52556563}">
      <dsp:nvSpPr>
        <dsp:cNvPr id="0" name=""/>
        <dsp:cNvSpPr/>
      </dsp:nvSpPr>
      <dsp:spPr>
        <a:xfrm>
          <a:off x="432649" y="2875519"/>
          <a:ext cx="3755012" cy="861049"/>
        </a:xfrm>
        <a:prstGeom prst="trapezoid">
          <a:avLst>
            <a:gd name="adj" fmla="val 5024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Helvetica" pitchFamily="2" charset="0"/>
            </a:rPr>
            <a:t>SSD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 Light" panose="020B0403020202020204" pitchFamily="34" charset="0"/>
            </a:rPr>
            <a:t>Locally attached storage</a:t>
          </a:r>
        </a:p>
      </dsp:txBody>
      <dsp:txXfrm>
        <a:off x="1089777" y="2875519"/>
        <a:ext cx="2440757" cy="861049"/>
      </dsp:txXfrm>
    </dsp:sp>
    <dsp:sp modelId="{AB957F7D-1DA3-B547-A033-E051C0A2CD39}">
      <dsp:nvSpPr>
        <dsp:cNvPr id="0" name=""/>
        <dsp:cNvSpPr/>
      </dsp:nvSpPr>
      <dsp:spPr>
        <a:xfrm>
          <a:off x="0" y="3736569"/>
          <a:ext cx="4620311" cy="861049"/>
        </a:xfrm>
        <a:prstGeom prst="trapezoid">
          <a:avLst>
            <a:gd name="adj" fmla="val 5024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latin typeface="Helvetica" pitchFamily="2" charset="0"/>
            </a:rPr>
            <a:t>HDD</a:t>
          </a:r>
          <a:br>
            <a:rPr lang="en-US" sz="2400" b="0" i="0" kern="1200" dirty="0">
              <a:latin typeface="Helvetica Light" panose="020B0403020202020204" pitchFamily="34" charset="0"/>
            </a:rPr>
          </a:br>
          <a:r>
            <a:rPr lang="en-US" sz="1400" b="0" i="0" kern="1200" dirty="0">
              <a:latin typeface="Helvetica Light" panose="020B0403020202020204" pitchFamily="34" charset="0"/>
            </a:rPr>
            <a:t>Locally attached storage</a:t>
          </a:r>
          <a:endParaRPr lang="en-US" sz="2400" b="0" i="0" kern="1200" dirty="0">
            <a:latin typeface="Helvetica Light" panose="020B0403020202020204" pitchFamily="34" charset="0"/>
          </a:endParaRPr>
        </a:p>
      </dsp:txBody>
      <dsp:txXfrm>
        <a:off x="808554" y="3736569"/>
        <a:ext cx="3003202" cy="861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E1FD2-21A8-AA46-BEB4-844A6FB078D9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FFD32-9ABD-9343-981D-0A1BDA6FD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61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my name is Yan. I am from University of Illinois at Urbana Champaign.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Today I will present our recent work M5 – Mastering Page Migration and Memory Management for CXL-based Tiered Memory System.</a:t>
            </a:r>
          </a:p>
          <a:p>
            <a:endParaRPr lang="en-US" dirty="0"/>
          </a:p>
          <a:p>
            <a:r>
              <a:rPr lang="en-US" dirty="0"/>
              <a:t>This is a collaboration between UIUC, Intel Labs, and Seoul National University.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B770C-CB0E-5D45-9EC3-B813234955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08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7C303-3E31-83CD-AC5E-6CF8938F0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2A3C48-A4DE-A568-F93D-CBD5CB4F1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B5BC8-A9AE-ECB2-4E87-80ED3B46C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second example, where the inputting address is HEX One F F F,</a:t>
            </a:r>
          </a:p>
          <a:p>
            <a:endParaRPr lang="en-US" dirty="0"/>
          </a:p>
          <a:p>
            <a:r>
              <a:rPr lang="en-US" dirty="0"/>
              <a:t>The address again goes through a set of hash functions, to get an index for its column.</a:t>
            </a:r>
          </a:p>
          <a:p>
            <a:endParaRPr lang="en-US" dirty="0"/>
          </a:p>
          <a:p>
            <a:r>
              <a:rPr lang="en-US" dirty="0"/>
              <a:t>Note that 2 out of 5 index in this example collides with the prior example, </a:t>
            </a:r>
          </a:p>
          <a:p>
            <a:r>
              <a:rPr lang="en-US" dirty="0"/>
              <a:t>	denote by the shaded </a:t>
            </a:r>
            <a:r>
              <a:rPr lang="en-US" dirty="0" err="1"/>
              <a:t>couters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But since we have 5 hashing functions, we can get our estimation from the other three entries,</a:t>
            </a:r>
          </a:p>
          <a:p>
            <a:endParaRPr lang="en-US" dirty="0"/>
          </a:p>
          <a:p>
            <a:r>
              <a:rPr lang="en-US" dirty="0"/>
              <a:t>Which in this case estimated that the address has been accessed 6 times.</a:t>
            </a:r>
          </a:p>
          <a:p>
            <a:endParaRPr lang="en-US" dirty="0"/>
          </a:p>
          <a:p>
            <a:r>
              <a:rPr lang="en-US" dirty="0"/>
              <a:t>Finally, the sorting CAM insert the address count pair by replacing the minimum pair.</a:t>
            </a:r>
          </a:p>
          <a:p>
            <a:endParaRPr lang="en-US" dirty="0"/>
          </a:p>
          <a:p>
            <a:r>
              <a:rPr lang="en-US" dirty="0"/>
              <a:t>&lt;click&gt; &lt;click&gt;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endParaRPr lang="en-US" dirty="0"/>
          </a:p>
          <a:p>
            <a:r>
              <a:rPr lang="en-US" dirty="0"/>
              <a:t>With this tracker implemented in the hardware, we exposes a knob to software, </a:t>
            </a:r>
          </a:p>
          <a:p>
            <a:r>
              <a:rPr lang="en-US" dirty="0"/>
              <a:t>	to control the rate that we extract the hot pages from the CAM.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endParaRPr lang="en-US" dirty="0"/>
          </a:p>
          <a:p>
            <a:r>
              <a:rPr lang="en-US" dirty="0"/>
              <a:t>Next, I will introduce how we manage the hot addresses extracted from the tracker.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E0ABD-958E-329C-C88B-A86CC1857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47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the hot addresses are generated by the hot word and hot page trackers…</a:t>
            </a:r>
          </a:p>
          <a:p>
            <a:endParaRPr lang="en-US" dirty="0"/>
          </a:p>
          <a:p>
            <a:r>
              <a:rPr lang="en-US" dirty="0"/>
              <a:t>The M5 Nominator stage stores them into two arrays: &lt;click&gt;</a:t>
            </a:r>
          </a:p>
          <a:p>
            <a:br>
              <a:rPr lang="en-US" dirty="0"/>
            </a:br>
            <a:r>
              <a:rPr lang="en-US" dirty="0"/>
              <a:t>	the </a:t>
            </a:r>
            <a:r>
              <a:rPr lang="en-US" i="1" dirty="0"/>
              <a:t>hot word array</a:t>
            </a:r>
            <a:r>
              <a:rPr lang="en-US" dirty="0"/>
              <a:t> (HWA) </a:t>
            </a:r>
          </a:p>
          <a:p>
            <a:r>
              <a:rPr lang="en-US" dirty="0"/>
              <a:t>	and the </a:t>
            </a:r>
            <a:r>
              <a:rPr lang="en-US" i="1" dirty="0"/>
              <a:t>hot page array (HPA)</a:t>
            </a:r>
            <a:r>
              <a:rPr lang="en-US" dirty="0"/>
              <a:t>. &lt;click&gt; &lt;</a:t>
            </a:r>
            <a:r>
              <a:rPr lang="en-US" dirty="0" err="1"/>
              <a:t>clikc</a:t>
            </a:r>
            <a:r>
              <a:rPr lang="en-US" dirty="0"/>
              <a:t>&gt;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The M5 Nominator is responsible for selecting which pages should be migrated between the two array.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In our study, we explored three simple policies for making this decision:</a:t>
            </a:r>
          </a:p>
          <a:p>
            <a:pPr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	Using only the hot word array, &lt;click&gt;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	Using only the hot page array, and &lt;click&gt;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Or Aligning both to select pages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	that are hot in both the page level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	and hot in the 64B word level. &lt;click&gt;</a:t>
            </a:r>
          </a:p>
          <a:p>
            <a:endParaRPr lang="en-US" dirty="0"/>
          </a:p>
          <a:p>
            <a:r>
              <a:rPr lang="en-US" dirty="0"/>
              <a:t>&lt;NO CLICK&gt;</a:t>
            </a:r>
          </a:p>
          <a:p>
            <a:r>
              <a:rPr lang="en-US" dirty="0"/>
              <a:t>Despite their simplicity, these policies were able to deliver </a:t>
            </a:r>
            <a:r>
              <a:rPr lang="en-US" b="1" dirty="0"/>
              <a:t>high tracking accuracy.</a:t>
            </a:r>
          </a:p>
          <a:p>
            <a:endParaRPr lang="en-US" b="1" dirty="0"/>
          </a:p>
          <a:p>
            <a:r>
              <a:rPr lang="en-US" b="1" dirty="0"/>
              <a:t>Next I will introduce the monitor and the elector stage of M5.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01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monitor and elector stage of M5 is responsible for controlling the output rate of the tracker. </a:t>
            </a:r>
          </a:p>
          <a:p>
            <a:endParaRPr lang="en-US" dirty="0"/>
          </a:p>
          <a:p>
            <a:r>
              <a:rPr lang="en-US" dirty="0"/>
              <a:t>Furthermore, they decide when the migration should stop, </a:t>
            </a:r>
          </a:p>
          <a:p>
            <a:endParaRPr lang="en-US" dirty="0"/>
          </a:p>
          <a:p>
            <a:r>
              <a:rPr lang="en-US" dirty="0"/>
              <a:t>For example, we should stop migration, when the fast-tier DDR memory becomes fully populated with hot data.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To detect this, the Monitor stage gathers both the </a:t>
            </a:r>
            <a:r>
              <a:rPr lang="en-US" i="1" dirty="0"/>
              <a:t>memory bandwidth</a:t>
            </a:r>
            <a:r>
              <a:rPr lang="en-US" dirty="0"/>
              <a:t> and </a:t>
            </a:r>
            <a:r>
              <a:rPr lang="en-US" i="1" dirty="0"/>
              <a:t>allocated memory size</a:t>
            </a:r>
            <a:r>
              <a:rPr lang="en-US" dirty="0"/>
              <a:t> for CXL and DDR. &lt;click&gt;</a:t>
            </a:r>
          </a:p>
          <a:p>
            <a:endParaRPr lang="en-US" dirty="0"/>
          </a:p>
          <a:p>
            <a:r>
              <a:rPr lang="en-US" dirty="0"/>
              <a:t>Then, the Elector stage calculates the </a:t>
            </a:r>
            <a:r>
              <a:rPr lang="en-US" i="1" dirty="0"/>
              <a:t>access density</a:t>
            </a:r>
            <a:r>
              <a:rPr lang="en-US" dirty="0"/>
              <a:t> for each tier,</a:t>
            </a:r>
            <a:br>
              <a:rPr lang="en-US" dirty="0"/>
            </a:br>
            <a:r>
              <a:rPr lang="en-US" dirty="0"/>
              <a:t>which we define as: </a:t>
            </a:r>
            <a:r>
              <a:rPr lang="en-US" b="1" dirty="0"/>
              <a:t>memory bandwidth divided by allocated memory size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Let me show you how this works in a brief example. 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We started with the same amount of memory in both CXL and DDR, denoted in orange &lt;click&gt;</a:t>
            </a:r>
          </a:p>
          <a:p>
            <a:endParaRPr lang="en-US" dirty="0"/>
          </a:p>
          <a:p>
            <a:r>
              <a:rPr lang="en-US" dirty="0"/>
              <a:t>However, if we observed high memory bandwidth toward CXL, </a:t>
            </a:r>
          </a:p>
          <a:p>
            <a:r>
              <a:rPr lang="en-US" dirty="0"/>
              <a:t>	and thus, high access density in CXL, </a:t>
            </a:r>
          </a:p>
          <a:p>
            <a:r>
              <a:rPr lang="en-US" dirty="0"/>
              <a:t>	the Elector will tune the tracker to output more aggressively. </a:t>
            </a:r>
          </a:p>
          <a:p>
            <a:r>
              <a:rPr lang="en-US" dirty="0"/>
              <a:t>	and therefore migrate more hot pages to DDR.</a:t>
            </a:r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As we move more hot pages to DDR memory, the density of the two gradually </a:t>
            </a:r>
            <a:r>
              <a:rPr lang="en-US" dirty="0" err="1"/>
              <a:t>stablelized</a:t>
            </a:r>
            <a:r>
              <a:rPr lang="en-US" dirty="0"/>
              <a:t>. &lt;click&gt;</a:t>
            </a:r>
          </a:p>
          <a:p>
            <a:endParaRPr lang="en-US" dirty="0"/>
          </a:p>
          <a:p>
            <a:r>
              <a:rPr lang="en-US" dirty="0"/>
              <a:t>And when the access density in the DDR memory is much higher than that of CXL,</a:t>
            </a:r>
          </a:p>
          <a:p>
            <a:r>
              <a:rPr lang="en-US" dirty="0"/>
              <a:t>	the Elector will gradually tune the tracker to output less hot addresses. </a:t>
            </a:r>
          </a:p>
          <a:p>
            <a:endParaRPr lang="en-US" dirty="0"/>
          </a:p>
          <a:p>
            <a:r>
              <a:rPr lang="en-US" dirty="0"/>
              <a:t>&lt;NO click&gt;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will help reduce the issue of thrashing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where we constantly promoting and demoting pages between the two memory tier. &lt;click&gt;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Again, we expect a high access density in DDR memory, while a low density in the CXL memory.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55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Finally, in the </a:t>
            </a:r>
            <a:r>
              <a:rPr lang="en-US" i="1" dirty="0"/>
              <a:t>Promoter</a:t>
            </a:r>
            <a:r>
              <a:rPr lang="en-US" dirty="0"/>
              <a:t> stage, M5 takes the hot PFNs identified by the previous stage, and promote it from CXL memory to DDR memory.</a:t>
            </a:r>
          </a:p>
          <a:p>
            <a:pPr>
              <a:buNone/>
            </a:pPr>
            <a:r>
              <a:rPr lang="en-US" dirty="0"/>
              <a:t>&lt;click&gt;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It first finds the Linux kernel data structure for that page &lt;click&gt;</a:t>
            </a:r>
          </a:p>
          <a:p>
            <a:endParaRPr lang="en-US" dirty="0"/>
          </a:p>
          <a:p>
            <a:r>
              <a:rPr lang="en-US" dirty="0"/>
              <a:t>	performs the necessary checks for migration &lt;click&gt;</a:t>
            </a:r>
          </a:p>
          <a:p>
            <a:endParaRPr lang="en-US" dirty="0"/>
          </a:p>
          <a:p>
            <a:r>
              <a:rPr lang="en-US" dirty="0"/>
              <a:t>	And finally, initiates page migration to promote the hot page from CXL to DDR.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&lt;click&gt;&lt;click&gt;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If the fast-tier DDR is already full, a page demotion is triggered,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Where the Linux </a:t>
            </a:r>
            <a:r>
              <a:rPr lang="en-US" i="1" dirty="0"/>
              <a:t>Multi-Gen LRU</a:t>
            </a:r>
            <a:r>
              <a:rPr lang="en-US" dirty="0"/>
              <a:t> (MGLRU) system selects a cold page,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And moved it from the DDR memory back to CXL memory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805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Putting everything together,</a:t>
            </a:r>
          </a:p>
          <a:p>
            <a:endParaRPr lang="en-US" dirty="0"/>
          </a:p>
          <a:p>
            <a:r>
              <a:rPr lang="en-US" dirty="0"/>
              <a:t>The M5 scheme starts by building hotness trackers in the CXL hardware.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The trackers output hot addresses to the nominator stage,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Where the page is further selected and handed toward the promotor stage for page migration.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At the mean time, the monitor stage checks on various system statistics,</a:t>
            </a:r>
          </a:p>
          <a:p>
            <a:endParaRPr lang="en-US" dirty="0"/>
          </a:p>
          <a:p>
            <a:r>
              <a:rPr lang="en-US" dirty="0"/>
              <a:t>And hand the data to the elector stage, </a:t>
            </a:r>
          </a:p>
          <a:p>
            <a:endParaRPr lang="en-US" dirty="0"/>
          </a:p>
          <a:p>
            <a:r>
              <a:rPr lang="en-US" dirty="0"/>
              <a:t>The Elector calculates the access density for DDR and CXL,</a:t>
            </a:r>
          </a:p>
          <a:p>
            <a:endParaRPr lang="en-US" dirty="0"/>
          </a:p>
          <a:p>
            <a:r>
              <a:rPr lang="en-US" dirty="0"/>
              <a:t>	And controls the trackers for their rate of outputting hot pages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165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M5 system is tested on a CXL-ready platform,</a:t>
            </a:r>
          </a:p>
          <a:p>
            <a:endParaRPr lang="en-US" dirty="0"/>
          </a:p>
          <a:p>
            <a:r>
              <a:rPr lang="en-US" dirty="0"/>
              <a:t>Running with 4</a:t>
            </a:r>
            <a:r>
              <a:rPr lang="en-US" baseline="30000" dirty="0"/>
              <a:t>th</a:t>
            </a:r>
            <a:r>
              <a:rPr lang="en-US" dirty="0"/>
              <a:t> gen Intel Xeon CPU, </a:t>
            </a:r>
          </a:p>
          <a:p>
            <a:endParaRPr lang="en-US" dirty="0"/>
          </a:p>
          <a:p>
            <a:r>
              <a:rPr lang="en-US" dirty="0"/>
              <a:t>	And the M5 hardware tracker is built into an Intel </a:t>
            </a:r>
            <a:r>
              <a:rPr lang="en-US" dirty="0" err="1"/>
              <a:t>Agilex</a:t>
            </a:r>
            <a:r>
              <a:rPr lang="en-US" dirty="0"/>
              <a:t> 7 I-series FPGA. &lt;V&gt;</a:t>
            </a:r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When testing with the CM-sketch algorithm, the hot page tracker takes around 14% of the FPGA resource,</a:t>
            </a:r>
          </a:p>
          <a:p>
            <a:endParaRPr lang="en-US" dirty="0"/>
          </a:p>
          <a:p>
            <a:r>
              <a:rPr lang="en-US" dirty="0"/>
              <a:t>and when we synthesize the design with 7nm process node, </a:t>
            </a:r>
          </a:p>
          <a:p>
            <a:endParaRPr lang="en-US" dirty="0"/>
          </a:p>
          <a:p>
            <a:r>
              <a:rPr lang="en-US" dirty="0"/>
              <a:t>	the ASIC area is roughly 47 thousand micro-meter square. </a:t>
            </a:r>
          </a:p>
          <a:p>
            <a:endParaRPr lang="en-US" dirty="0"/>
          </a:p>
          <a:p>
            <a:r>
              <a:rPr lang="en-US" dirty="0"/>
              <a:t>On this platform, we tested our design with the following benchmarks</a:t>
            </a:r>
          </a:p>
          <a:p>
            <a:r>
              <a:rPr lang="en-US" dirty="0"/>
              <a:t>	</a:t>
            </a:r>
            <a:r>
              <a:rPr lang="en-US" dirty="0" err="1"/>
              <a:t>liblinear</a:t>
            </a:r>
            <a:r>
              <a:rPr lang="en-US" dirty="0"/>
              <a:t>, which performs linear classification,</a:t>
            </a:r>
          </a:p>
          <a:p>
            <a:endParaRPr lang="en-US" dirty="0"/>
          </a:p>
          <a:p>
            <a:r>
              <a:rPr lang="en-US" dirty="0"/>
              <a:t>	GAPBS, which performs a set of graph workload, </a:t>
            </a:r>
          </a:p>
          <a:p>
            <a:endParaRPr lang="en-US" dirty="0"/>
          </a:p>
          <a:p>
            <a:r>
              <a:rPr lang="en-US" dirty="0"/>
              <a:t>	A subset of SPEC2017, that are memory bandwidth intensive</a:t>
            </a:r>
          </a:p>
          <a:p>
            <a:endParaRPr lang="en-US" dirty="0"/>
          </a:p>
          <a:p>
            <a:r>
              <a:rPr lang="en-US" dirty="0"/>
              <a:t>	And finally in-memory database -- Redis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2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validate the tracking accuracy of our hardware design,</a:t>
            </a:r>
          </a:p>
          <a:p>
            <a:endParaRPr lang="en-US" dirty="0"/>
          </a:p>
          <a:p>
            <a:r>
              <a:rPr lang="en-US" dirty="0"/>
              <a:t>We ran the same oracle tracker (Page access counter), against M5 implementations using both </a:t>
            </a:r>
            <a:r>
              <a:rPr lang="en-US" i="1" dirty="0"/>
              <a:t>Space-Saving</a:t>
            </a:r>
            <a:r>
              <a:rPr lang="en-US" dirty="0"/>
              <a:t> and </a:t>
            </a:r>
            <a:r>
              <a:rPr lang="en-US" i="1" dirty="0"/>
              <a:t>Count-Min Sketch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When compared to the best CPU-driven tracking solution, shown in blue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the M5 hardware tracker, shown in red and green,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significantly outperforms the CPU solutions, across most tested benchmarks.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On average, M5 achieves </a:t>
            </a:r>
            <a:r>
              <a:rPr lang="en-US" b="1" dirty="0"/>
              <a:t>43% higher accuracy</a:t>
            </a:r>
            <a:r>
              <a:rPr lang="en-US" dirty="0"/>
              <a:t> with Space-Saving,</a:t>
            </a:r>
          </a:p>
          <a:p>
            <a:endParaRPr lang="en-US" dirty="0"/>
          </a:p>
          <a:p>
            <a:r>
              <a:rPr lang="en-US" dirty="0"/>
              <a:t>	and </a:t>
            </a:r>
            <a:r>
              <a:rPr lang="en-US" b="1" dirty="0"/>
              <a:t>47% higher accuracy</a:t>
            </a:r>
            <a:r>
              <a:rPr lang="en-US" dirty="0"/>
              <a:t> with Count-Min Sketch.</a:t>
            </a:r>
          </a:p>
          <a:p>
            <a:endParaRPr lang="en-US" dirty="0"/>
          </a:p>
          <a:p>
            <a:r>
              <a:rPr lang="en-US" dirty="0"/>
              <a:t>And more importantly, this tracking is done with </a:t>
            </a:r>
            <a:r>
              <a:rPr lang="en-US" b="1" dirty="0"/>
              <a:t>zero CPU overhead</a:t>
            </a:r>
            <a:r>
              <a:rPr lang="en-US" dirty="0"/>
              <a:t>—</a:t>
            </a:r>
          </a:p>
          <a:p>
            <a:br>
              <a:rPr lang="en-US" dirty="0"/>
            </a:br>
            <a:r>
              <a:rPr lang="en-US" dirty="0"/>
              <a:t>And rest of the M5 software runs in less than 2% of CPU 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44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With strong tracking accuracy across benchmarks, let’s now look at the </a:t>
            </a:r>
            <a:r>
              <a:rPr lang="en-US" i="1" dirty="0"/>
              <a:t>end-to-end performance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First, the performance are normalized to a baseline where the application runs entirely on CXL memory. &lt;click&gt;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&lt;click&gt;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We then compare several schemes: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With Linux </a:t>
            </a:r>
            <a:r>
              <a:rPr lang="en-US" i="1" dirty="0" err="1"/>
              <a:t>AutoNUMA</a:t>
            </a:r>
            <a:r>
              <a:rPr lang="en-US" i="1" dirty="0"/>
              <a:t> Balancing</a:t>
            </a:r>
            <a:r>
              <a:rPr lang="en-US" dirty="0"/>
              <a:t> (ANB),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And Linux </a:t>
            </a:r>
            <a:r>
              <a:rPr lang="en-US" i="1" dirty="0"/>
              <a:t>DAMON</a:t>
            </a:r>
            <a:r>
              <a:rPr lang="en-US" dirty="0"/>
              <a:t>,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And with M5 using </a:t>
            </a:r>
            <a:r>
              <a:rPr lang="en-US" i="1" dirty="0"/>
              <a:t>Hot Page Tracker</a:t>
            </a:r>
            <a:r>
              <a:rPr lang="en-US" dirty="0"/>
              <a:t> (HPT),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using </a:t>
            </a:r>
            <a:r>
              <a:rPr lang="en-US" i="1" dirty="0"/>
              <a:t>Hot Word Tracker</a:t>
            </a:r>
            <a:r>
              <a:rPr lang="en-US" dirty="0"/>
              <a:t> (HWT),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And with a combination of both HPT and HWT.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&lt;click&gt;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Across the board, M5 outperforms the CPU-driven solutions in most benchmarks—</a:t>
            </a:r>
            <a:br>
              <a:rPr lang="en-US" dirty="0"/>
            </a:br>
            <a:r>
              <a:rPr lang="en-US" dirty="0"/>
              <a:t>delivering up to </a:t>
            </a:r>
            <a:r>
              <a:rPr lang="en-US" b="1" dirty="0"/>
              <a:t>24% performance gain over ANB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/>
              <a:t>14% gain over DAMON</a:t>
            </a:r>
            <a:r>
              <a:rPr lang="en-US" dirty="0"/>
              <a:t>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431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In this work, we presented </a:t>
            </a:r>
            <a:r>
              <a:rPr lang="en-US" i="1" dirty="0"/>
              <a:t>M5</a:t>
            </a:r>
            <a:r>
              <a:rPr lang="en-US" dirty="0"/>
              <a:t>—a hardware-based hotness tracking mechanism for identifying frequently accessed memory in CXL systems.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M5 runs tracking algorithms directly on CXL hardware,</a:t>
            </a:r>
          </a:p>
          <a:p>
            <a:pPr>
              <a:buNone/>
            </a:pPr>
            <a:r>
              <a:rPr lang="en-US" dirty="0"/>
              <a:t>	achieving a </a:t>
            </a:r>
            <a:r>
              <a:rPr lang="en-US" i="1" dirty="0"/>
              <a:t>high accuracy</a:t>
            </a:r>
            <a:r>
              <a:rPr lang="en-US" dirty="0"/>
              <a:t> with </a:t>
            </a:r>
            <a:r>
              <a:rPr lang="en-US" i="1" dirty="0"/>
              <a:t>minimal overhead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Our end-to-end evaluation shows that M5 delivers </a:t>
            </a:r>
            <a:r>
              <a:rPr lang="en-US" b="1" dirty="0"/>
              <a:t>14% to 24% performance improvement</a:t>
            </a:r>
            <a:r>
              <a:rPr lang="en-US" dirty="0"/>
              <a:t> over state-of-the-art CPU-based tracking schemes.</a:t>
            </a:r>
          </a:p>
          <a:p>
            <a:endParaRPr lang="en-US" b="0" dirty="0"/>
          </a:p>
          <a:p>
            <a:r>
              <a:rPr lang="en-US" b="0" dirty="0"/>
              <a:t>All of our software and hardware are open-sourced. 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Thank you for listening, and I am happy to take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6C632-7298-624B-9EE5-B884470AC6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71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3F1C1-D63B-ED4F-89E2-1E6FE4F94D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2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CXL memory has been popular in the past few years.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designed to be a cost-effective way to scale memory. &lt;click&gt;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terms of latency, it is about 2-3x higher than the directly attached DDR memory, &lt;click&gt;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it is still much faster than the SSD. &lt;click&gt; &lt;graphic&gt;</a:t>
            </a:r>
          </a:p>
          <a:p>
            <a:endParaRPr lang="en-US" dirty="0"/>
          </a:p>
          <a:p>
            <a:r>
              <a:rPr lang="en-US" dirty="0"/>
              <a:t>Because of this latency difference,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a common approach is to use CXL memory as a capacity expander &lt;click&gt;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case, a memory tiering is formed,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By keeping hot data in the low-latency DDR memory &lt;click&gt;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while placing colder data in the CXL memory. &lt;click&gt;</a:t>
            </a:r>
          </a:p>
          <a:p>
            <a:endParaRPr lang="en-US" dirty="0"/>
          </a:p>
          <a:p>
            <a:r>
              <a:rPr lang="en-US" dirty="0"/>
              <a:t>But the natural question is, </a:t>
            </a:r>
          </a:p>
          <a:p>
            <a:r>
              <a:rPr lang="en-US" dirty="0"/>
              <a:t>	how do we identify which data is hot and which is cold?</a:t>
            </a:r>
          </a:p>
          <a:p>
            <a:endParaRPr lang="en-US" dirty="0"/>
          </a:p>
          <a:p>
            <a:r>
              <a:rPr lang="en-US" dirty="0"/>
              <a:t>Next, I will walk through </a:t>
            </a:r>
          </a:p>
          <a:p>
            <a:r>
              <a:rPr lang="en-US" dirty="0"/>
              <a:t>	how prior works have used the CPU </a:t>
            </a:r>
          </a:p>
          <a:p>
            <a:r>
              <a:rPr lang="en-US" dirty="0"/>
              <a:t>	to track data hotness within the memory hierarchy.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6C632-7298-624B-9EE5-B884470AC6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7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&lt;click&gt; &lt;fast&gt; &lt;ANB&gt;</a:t>
            </a:r>
          </a:p>
          <a:p>
            <a:r>
              <a:rPr lang="en-US" dirty="0"/>
              <a:t>In Linux, the default way of eliminating cross-tier memory access, is through hint fault. 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This is part of Linux </a:t>
            </a:r>
            <a:r>
              <a:rPr lang="en-US" dirty="0" err="1"/>
              <a:t>AutoNUMA</a:t>
            </a:r>
            <a:r>
              <a:rPr lang="en-US" dirty="0"/>
              <a:t> balancing, where </a:t>
            </a:r>
          </a:p>
          <a:p>
            <a:pPr>
              <a:buNone/>
            </a:pPr>
            <a:r>
              <a:rPr lang="en-US" dirty="0"/>
              <a:t>	the system periodically </a:t>
            </a:r>
            <a:r>
              <a:rPr lang="en-US" dirty="0" err="1"/>
              <a:t>unmaps</a:t>
            </a:r>
            <a:r>
              <a:rPr lang="en-US" dirty="0"/>
              <a:t> regions of memory.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And when the application accesses those unmapped regions, a page fault occurs.</a:t>
            </a:r>
          </a:p>
          <a:p>
            <a:br>
              <a:rPr lang="en-US" dirty="0"/>
            </a:br>
            <a:r>
              <a:rPr lang="en-US" dirty="0"/>
              <a:t>At that point, the system checks whether </a:t>
            </a:r>
          </a:p>
          <a:p>
            <a:r>
              <a:rPr lang="en-US" dirty="0"/>
              <a:t>	the access happens crossing NUMA nodes.</a:t>
            </a:r>
          </a:p>
          <a:p>
            <a:endParaRPr lang="en-US" dirty="0"/>
          </a:p>
          <a:p>
            <a:r>
              <a:rPr lang="en-US" dirty="0"/>
              <a:t>If so, the data is migrated </a:t>
            </a:r>
          </a:p>
          <a:p>
            <a:r>
              <a:rPr lang="en-US" dirty="0"/>
              <a:t>	to the NUMA node where the CPU resides.</a:t>
            </a:r>
          </a:p>
          <a:p>
            <a:endParaRPr lang="en-US" dirty="0"/>
          </a:p>
          <a:p>
            <a:r>
              <a:rPr lang="en-US" dirty="0"/>
              <a:t>While this helps to localize memory access, it comes at a cost of periodic minor page faults.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 &lt;fast&gt; &lt;TLB&gt;</a:t>
            </a:r>
          </a:p>
          <a:p>
            <a:endParaRPr lang="en-US" dirty="0"/>
          </a:p>
          <a:p>
            <a:r>
              <a:rPr lang="en-US" dirty="0"/>
              <a:t>The second way of identifying hot data, is by scanning the page table entry access bits. </a:t>
            </a:r>
          </a:p>
          <a:p>
            <a:endParaRPr lang="en-US" dirty="0"/>
          </a:p>
          <a:p>
            <a:r>
              <a:rPr lang="en-US" dirty="0"/>
              <a:t>These systems start by periodically clearing the access bit in the page table entry.</a:t>
            </a:r>
          </a:p>
          <a:p>
            <a:endParaRPr lang="en-US" dirty="0"/>
          </a:p>
          <a:p>
            <a:r>
              <a:rPr lang="en-US" dirty="0"/>
              <a:t>And upon a TLB miss, the hardware automatically set this bit.</a:t>
            </a:r>
          </a:p>
          <a:p>
            <a:endParaRPr lang="en-US" dirty="0"/>
          </a:p>
          <a:p>
            <a:r>
              <a:rPr lang="en-US" dirty="0"/>
              <a:t>By sampling these bits over time, the system gets a rough estimate of how frequently each page is accessed.</a:t>
            </a:r>
          </a:p>
          <a:p>
            <a:endParaRPr lang="en-US" dirty="0"/>
          </a:p>
          <a:p>
            <a:r>
              <a:rPr lang="en-US" dirty="0"/>
              <a:t>However, the accuracy of this method depends heavily on the sampling rate.</a:t>
            </a:r>
          </a:p>
          <a:p>
            <a:br>
              <a:rPr lang="en-US" dirty="0"/>
            </a:br>
            <a:r>
              <a:rPr lang="en-US" dirty="0"/>
              <a:t>Higher sampling rates improve accuracy,</a:t>
            </a:r>
          </a:p>
          <a:p>
            <a:r>
              <a:rPr lang="en-US" dirty="0"/>
              <a:t>	but they also increase CPU overhead and TLB misses.</a:t>
            </a:r>
          </a:p>
          <a:p>
            <a:endParaRPr lang="en-US" dirty="0"/>
          </a:p>
          <a:p>
            <a:r>
              <a:rPr lang="en-US" dirty="0"/>
              <a:t>&lt;click&gt; &lt;fast&gt; 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Finally, another line of work uses CPU event sampling to capture memory access addresses.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But again, the trade-off is here similar: </a:t>
            </a:r>
          </a:p>
          <a:p>
            <a:r>
              <a:rPr lang="en-US" dirty="0"/>
              <a:t>	That we can get a limited accuracy at low sampling rates, </a:t>
            </a:r>
          </a:p>
          <a:p>
            <a:r>
              <a:rPr lang="en-US" dirty="0"/>
              <a:t>	And have performance penalties at high sampling rate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With these software-based solutions in mind, our first step </a:t>
            </a:r>
          </a:p>
          <a:p>
            <a:r>
              <a:rPr lang="en-US" dirty="0"/>
              <a:t>	was to evaluate how accurate they are</a:t>
            </a:r>
          </a:p>
          <a:p>
            <a:r>
              <a:rPr lang="en-US" dirty="0"/>
              <a:t>	in detecting hot pages.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6C632-7298-624B-9EE5-B884470AC6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0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evaluate the accuracy of software-based hotness tracking,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we first built a </a:t>
            </a:r>
            <a:r>
              <a:rPr lang="en-US" i="1" dirty="0"/>
              <a:t>hardware oracle tracker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	</a:t>
            </a:r>
            <a:r>
              <a:rPr lang="en-US" dirty="0"/>
              <a:t>which serves as the ground truth for memory access patterns.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implemented this tracker on a CXL-enabled FPGA, which monitors EVERY memory access to the CXL memory.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</a:t>
            </a:r>
            <a:r>
              <a:rPr lang="en-US" i="1" dirty="0"/>
              <a:t>Page Access Count tracker</a:t>
            </a:r>
            <a:r>
              <a:rPr lang="en-US" dirty="0"/>
              <a:t>, or PAC, we maintain one counter per 4KB page in the CXL memory.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time a page is accessed, its corresponding counter is incremented.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This gives us an exact count of how frequently each page is accessed.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this output will lets us directly compare the page-level hotness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detected by 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with the ground truth from hardware.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buNone/>
            </a:pPr>
            <a:r>
              <a:rPr lang="en-US" dirty="0"/>
              <a:t>To go even deeper, we also implement </a:t>
            </a:r>
            <a:r>
              <a:rPr lang="en-US" i="1" dirty="0"/>
              <a:t>Word Access Count tracker</a:t>
            </a:r>
            <a:r>
              <a:rPr lang="en-US" dirty="0"/>
              <a:t>, or WAC.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Here, we maintain a counter for each 64 byte word.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WAC results show us how access patterns are distributed within each page—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which helps identify </a:t>
            </a:r>
            <a:r>
              <a:rPr lang="en-US" dirty="0" err="1"/>
              <a:t>aonther</a:t>
            </a:r>
            <a:r>
              <a:rPr lang="en-US" dirty="0"/>
              <a:t> issue, </a:t>
            </a:r>
            <a:r>
              <a:rPr lang="en-US" i="1" dirty="0"/>
              <a:t>migration amplification</a:t>
            </a:r>
            <a:r>
              <a:rPr lang="en-US" dirty="0"/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where a page is migrated due to a small number of hot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66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well do existing tracking methods perform?</a:t>
            </a:r>
          </a:p>
          <a:p>
            <a:endParaRPr lang="en-US" dirty="0"/>
          </a:p>
          <a:p>
            <a:r>
              <a:rPr lang="en-US" dirty="0"/>
              <a:t>To answer that, we evaluated </a:t>
            </a:r>
            <a:r>
              <a:rPr lang="en-US" i="1" dirty="0"/>
              <a:t>Page Access Count</a:t>
            </a:r>
            <a:r>
              <a:rPr lang="en-US" dirty="0"/>
              <a:t> tracker against two software-based approaches:</a:t>
            </a:r>
          </a:p>
          <a:p>
            <a:br>
              <a:rPr lang="en-US" dirty="0"/>
            </a:br>
            <a:r>
              <a:rPr lang="en-US" dirty="0"/>
              <a:t>	Linux </a:t>
            </a:r>
            <a:r>
              <a:rPr lang="en-US" i="1" dirty="0" err="1"/>
              <a:t>AutoNUMA</a:t>
            </a:r>
            <a:r>
              <a:rPr lang="en-US" i="1" dirty="0"/>
              <a:t> balancing</a:t>
            </a:r>
            <a:r>
              <a:rPr lang="en-US" dirty="0"/>
              <a:t>, or ANB</a:t>
            </a:r>
          </a:p>
          <a:p>
            <a:endParaRPr lang="en-US" dirty="0"/>
          </a:p>
          <a:p>
            <a:r>
              <a:rPr lang="en-US" dirty="0"/>
              <a:t>	and </a:t>
            </a:r>
            <a:r>
              <a:rPr lang="en-US" i="1" dirty="0"/>
              <a:t>DAMON</a:t>
            </a:r>
            <a:r>
              <a:rPr lang="en-US" dirty="0"/>
              <a:t>, the state-of-the-art implementation of PTE-scanning.</a:t>
            </a:r>
          </a:p>
          <a:p>
            <a:endParaRPr lang="en-US" dirty="0"/>
          </a:p>
          <a:p>
            <a:r>
              <a:rPr lang="en-US" dirty="0"/>
              <a:t> &lt;click&gt;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&lt;click&gt; &lt;red circle&gt;</a:t>
            </a:r>
          </a:p>
          <a:p>
            <a:endParaRPr lang="en-US" dirty="0"/>
          </a:p>
          <a:p>
            <a:r>
              <a:rPr lang="en-US" dirty="0"/>
              <a:t>Across our benchmark suite, PAC revealed that both schemes achieved less than 40% accuracy, on average, in identifying the hottest pages.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We further use </a:t>
            </a:r>
            <a:r>
              <a:rPr lang="en-US" i="1" dirty="0"/>
              <a:t>Word Access Count</a:t>
            </a:r>
            <a:r>
              <a:rPr lang="en-US" dirty="0"/>
              <a:t> tracker on these applications.</a:t>
            </a:r>
          </a:p>
          <a:p>
            <a:endParaRPr lang="en-US" dirty="0"/>
          </a:p>
          <a:p>
            <a:r>
              <a:rPr lang="en-US" dirty="0"/>
              <a:t>The graph shows a cumulative distribution function (CDF) of the number of 64 Byte words being accessed in a 4KB page.</a:t>
            </a:r>
          </a:p>
          <a:p>
            <a:br>
              <a:rPr lang="en-US" dirty="0"/>
            </a:br>
            <a:r>
              <a:rPr lang="en-US" dirty="0"/>
              <a:t>For example, in Redis, we observed that </a:t>
            </a:r>
            <a:r>
              <a:rPr lang="en-US" b="1" dirty="0"/>
              <a:t>over 50% of pages had fewer than four cache lines accessed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This shows a high potential for </a:t>
            </a:r>
            <a:r>
              <a:rPr lang="en-US" i="1" dirty="0"/>
              <a:t>migration amplification</a:t>
            </a:r>
            <a:r>
              <a:rPr lang="en-US" dirty="0"/>
              <a:t>, </a:t>
            </a:r>
          </a:p>
          <a:p>
            <a:r>
              <a:rPr lang="en-US" dirty="0"/>
              <a:t>	where cold pages can be moved just because of a few active words.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And finally, the runtime cost is significant:</a:t>
            </a:r>
          </a:p>
          <a:p>
            <a:br>
              <a:rPr lang="en-US" dirty="0"/>
            </a:br>
            <a:r>
              <a:rPr lang="en-US" dirty="0"/>
              <a:t>On average, ANB and DAMON increase kernel CPU cycle utilization by </a:t>
            </a:r>
            <a:r>
              <a:rPr lang="en-US" b="1" dirty="0"/>
              <a:t>159% and 277%</a:t>
            </a:r>
            <a:r>
              <a:rPr lang="en-US" dirty="0"/>
              <a:t>, respectively.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18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ABC6D-7507-B230-B1CF-C7C081C16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C7F2A3-F1B9-C955-9DBE-3789A4520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6B80E-8F84-9AC1-7D3B-C097AE476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summary, CPU-based hotness tracking methods </a:t>
            </a:r>
          </a:p>
          <a:p>
            <a:r>
              <a:rPr lang="en-US" dirty="0"/>
              <a:t>	face several fundamental challenges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First, base on our profiling, they can achieve limited accuracy. 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Second, CPU-based schemes cannot effectively identify densely accessed hot pages,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and thus can incur amplification when a sparsely accessed page is migrated.</a:t>
            </a:r>
          </a:p>
          <a:p>
            <a:endParaRPr lang="en-US" dirty="0"/>
          </a:p>
          <a:p>
            <a:r>
              <a:rPr lang="en-US" dirty="0"/>
              <a:t>Third, the overhead of these tracking systems is non-trivial, </a:t>
            </a:r>
          </a:p>
          <a:p>
            <a:r>
              <a:rPr lang="en-US" dirty="0"/>
              <a:t>	and can significantly increasing CPU utilization.</a:t>
            </a:r>
          </a:p>
          <a:p>
            <a:endParaRPr lang="en-US" dirty="0"/>
          </a:p>
          <a:p>
            <a:r>
              <a:rPr lang="en-US" dirty="0"/>
              <a:t>In this work, we make the following contribution: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endParaRPr lang="en-US" dirty="0"/>
          </a:p>
          <a:p>
            <a:r>
              <a:rPr lang="en-US" b="1" dirty="0"/>
              <a:t>First</a:t>
            </a:r>
            <a:r>
              <a:rPr lang="en-US" dirty="0"/>
              <a:t>, we propose a CXL-driven solution that tracks with high accuracy.</a:t>
            </a:r>
          </a:p>
          <a:p>
            <a:endParaRPr lang="en-US" dirty="0"/>
          </a:p>
          <a:p>
            <a:r>
              <a:rPr lang="en-US" b="1" dirty="0"/>
              <a:t>Second</a:t>
            </a:r>
            <a:r>
              <a:rPr lang="en-US" dirty="0"/>
              <a:t>, the proposed tracking solution can track at various granularity, overcoming the issue of migration amplification.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And finally</a:t>
            </a:r>
            <a:r>
              <a:rPr lang="en-US" dirty="0"/>
              <a:t>, since the tracking is done completely in hardware, the overhead is thus minimized.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present M5, mastering memory management AND page migration in CXL-based Tiered Memory system.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3B932-07B2-0EF2-1B84-533C17B6C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1632-EEA4-3F41-927F-6F059072E2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7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core idea behind M5 is to track memory hotness </a:t>
            </a:r>
            <a:r>
              <a:rPr lang="en-US" i="1" dirty="0"/>
              <a:t>close to the CXL memory itself</a:t>
            </a:r>
            <a:r>
              <a:rPr lang="en-US" dirty="0"/>
              <a:t>. &lt;click&gt;</a:t>
            </a:r>
          </a:p>
          <a:p>
            <a:endParaRPr lang="en-US" dirty="0"/>
          </a:p>
          <a:p>
            <a:r>
              <a:rPr lang="en-US" dirty="0"/>
              <a:t>As LLC miss travel from the CPU to the CXL device,</a:t>
            </a:r>
          </a:p>
          <a:p>
            <a:br>
              <a:rPr lang="en-US" dirty="0"/>
            </a:br>
            <a:r>
              <a:rPr lang="en-US" dirty="0"/>
              <a:t>M5 taps into that access path </a:t>
            </a:r>
          </a:p>
          <a:p>
            <a:r>
              <a:rPr lang="en-US" dirty="0"/>
              <a:t>	to monitor memory addresses in real time. &lt;click&gt;</a:t>
            </a:r>
          </a:p>
          <a:p>
            <a:br>
              <a:rPr lang="en-US" dirty="0"/>
            </a:br>
            <a:r>
              <a:rPr lang="en-US" dirty="0"/>
              <a:t>The memory addresses are then fed into a hardware tracking unit </a:t>
            </a:r>
          </a:p>
          <a:p>
            <a:r>
              <a:rPr lang="en-US" dirty="0"/>
              <a:t>	that runs various tracking algorithms. &lt;click&gt;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On the software side, M5 includes a lightweight runtime, where it:</a:t>
            </a:r>
          </a:p>
          <a:p>
            <a:pPr>
              <a:buNone/>
            </a:pPr>
            <a:endParaRPr lang="en-US" dirty="0"/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Controls the output rate from the hardware tracker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Monitors system counters to inform migration decisions, and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Initiates page migration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	</a:t>
            </a:r>
          </a:p>
          <a:p>
            <a:r>
              <a:rPr lang="en-US" dirty="0"/>
              <a:t>Next, I’ll dive into the components of M5 in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61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let’s take a closer look at the hardware tracker. 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The input to the tracker consists of CPU LLC miss addresses that are headed toward CXL memory.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r>
              <a:rPr lang="en-US" dirty="0"/>
              <a:t>Within the CXL device, we have two independent trackers </a:t>
            </a:r>
          </a:p>
          <a:p>
            <a:r>
              <a:rPr lang="en-US" dirty="0"/>
              <a:t>	where the hot page tracker takes the 4KB page address bits,</a:t>
            </a:r>
          </a:p>
          <a:p>
            <a:r>
              <a:rPr lang="en-US" dirty="0"/>
              <a:t>	Or in another word, starting from bit 12 of the physical address</a:t>
            </a:r>
          </a:p>
          <a:p>
            <a:endParaRPr lang="en-US" dirty="0"/>
          </a:p>
          <a:p>
            <a:r>
              <a:rPr lang="en-US" dirty="0"/>
              <a:t>In the hot word tracker, we take the 64 bytes word addresses,</a:t>
            </a:r>
          </a:p>
          <a:p>
            <a:r>
              <a:rPr lang="en-US" dirty="0"/>
              <a:t>	Which starts from bit 6 of the physical address.</a:t>
            </a:r>
          </a:p>
          <a:p>
            <a:endParaRPr lang="en-US" dirty="0"/>
          </a:p>
          <a:p>
            <a:r>
              <a:rPr lang="en-US" dirty="0"/>
              <a:t>&lt;click&gt;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trackers then outputs two key pieces of information:</a:t>
            </a:r>
            <a:br>
              <a:rPr lang="en-US" dirty="0"/>
            </a:br>
            <a:r>
              <a:rPr lang="en-US" dirty="0"/>
              <a:t>	hot memory addresses,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and the total access bandwidth to the CXL memory.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055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51FAF-2D60-4FF9-6806-D4379D8D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73B00-16BA-85C5-30D9-9B6CA7024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F39903-D6CC-02CB-4998-65C4D9F72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the tracker, we tested two data streaming algorithms:</a:t>
            </a:r>
          </a:p>
          <a:p>
            <a:r>
              <a:rPr lang="en-US" dirty="0"/>
              <a:t>	Space-saving. And CM-sketch.</a:t>
            </a:r>
          </a:p>
          <a:p>
            <a:endParaRPr lang="en-US" dirty="0"/>
          </a:p>
          <a:p>
            <a:r>
              <a:rPr lang="en-US" dirty="0"/>
              <a:t>Next I will give a brief example of how the CM-sketch works.</a:t>
            </a:r>
          </a:p>
          <a:p>
            <a:endParaRPr lang="en-US" dirty="0"/>
          </a:p>
          <a:p>
            <a:r>
              <a:rPr lang="en-US" dirty="0"/>
              <a:t>-- &lt;click&gt;</a:t>
            </a:r>
          </a:p>
          <a:p>
            <a:endParaRPr lang="en-US" dirty="0"/>
          </a:p>
          <a:p>
            <a:r>
              <a:rPr lang="en-US" dirty="0"/>
              <a:t>For the inputting address HEX  E C E B,</a:t>
            </a:r>
          </a:p>
          <a:p>
            <a:endParaRPr lang="en-US" dirty="0"/>
          </a:p>
          <a:p>
            <a:r>
              <a:rPr lang="en-US" dirty="0"/>
              <a:t>The algorithm first input the address into a set of hash functions.</a:t>
            </a:r>
          </a:p>
          <a:p>
            <a:endParaRPr lang="en-US" dirty="0"/>
          </a:p>
          <a:p>
            <a:r>
              <a:rPr lang="en-US" dirty="0"/>
              <a:t>Each hash function will yield an independent index toward a counting table.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And the counting table will then increment the counter for the index at that particular column. </a:t>
            </a:r>
          </a:p>
          <a:p>
            <a:endParaRPr lang="en-US" dirty="0"/>
          </a:p>
          <a:p>
            <a:r>
              <a:rPr lang="en-US" dirty="0"/>
              <a:t>Once the counter is incremented, </a:t>
            </a:r>
          </a:p>
          <a:p>
            <a:r>
              <a:rPr lang="en-US" dirty="0"/>
              <a:t>	we try to estimate the access count to this address </a:t>
            </a:r>
          </a:p>
          <a:p>
            <a:r>
              <a:rPr lang="en-US" dirty="0"/>
              <a:t>	by picking the minimum count among the columns.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case, we estimated that the address HEX  E C E B, has been accessed 16 times. </a:t>
            </a:r>
          </a:p>
          <a:p>
            <a:endParaRPr lang="en-US" dirty="0"/>
          </a:p>
          <a:p>
            <a:r>
              <a:rPr lang="en-US" dirty="0"/>
              <a:t>This estimation is then inputted into a content addressable memory module (CAM), with a sorting capability.</a:t>
            </a:r>
          </a:p>
          <a:p>
            <a:endParaRPr lang="en-US" dirty="0"/>
          </a:p>
          <a:p>
            <a:r>
              <a:rPr lang="en-US" dirty="0"/>
              <a:t>In this example, address count pair is inserted into the CAM </a:t>
            </a:r>
          </a:p>
          <a:p>
            <a:r>
              <a:rPr lang="en-US" dirty="0"/>
              <a:t>	since it is larger than the pair with minimum value.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7B8AD-736D-8F78-4DF7-7E5DA0BFC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3F1C1-D63B-ED4F-89E2-1E6FE4F9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9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B1AA-6B78-CEFE-B49E-67EEE762E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BCBF4-F31F-7A14-C15C-857C07B74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97611-C992-6EAE-1247-C7C46C34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5C4BC-EFFB-71AD-6FFB-752E9793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90411-5FE0-C745-2C45-359408D5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9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2F9C-765F-C99C-FF6B-AD8F17616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19D4F-D540-762B-3400-B83594C6D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CBA26-6B00-8D53-4CE9-A1624486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84305-8091-5BEC-AF13-C1662F44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34E60-545F-0701-CEF3-7EAD0A16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2E98C7-BEF8-1A7E-FC74-530F76D5B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11762-1182-189C-4B85-F35D9C6B6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AAC58-5830-AF7B-26D5-F66862C4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D2DDA-B34A-F4B3-83D7-616960A9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37DBF-3932-D0CD-AEAD-B4122B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98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3AAD-0510-6046-AD6D-AED18374AE54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24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0F2F-1F74-A14F-A7FF-00BF7500E350}" type="datetime1">
              <a:rPr lang="en-US" smtClean="0"/>
              <a:pPr/>
              <a:t>4/2/25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fld id="{2EF96766-07A2-D44A-904A-5BC77D01DB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87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4B79-DC71-654C-9387-881F287C3CCF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6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C27B-E53B-B744-9B75-CDE812424EA4}" type="datetime1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1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4182-523B-FE42-B6DF-0FD8B52AF62E}" type="datetime1">
              <a:rPr lang="en-US" smtClean="0"/>
              <a:t>4/2/25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62AC6-B019-154E-BEF4-8EEBDED8074F}" type="datetime1">
              <a:rPr lang="en-US" smtClean="0"/>
              <a:t>4/2/25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97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DCDCA-C52E-374B-BA64-2E8D01CCA9BA}" type="datetime1">
              <a:rPr lang="en-US" smtClean="0"/>
              <a:t>4/2/25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94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56-045F-DB42-8832-7356434F0845}" type="datetime1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5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EA94-02EE-1139-1925-0C7341F3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CA50A-AB51-1432-512A-A2CC32EE4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C3E1A-3482-C20C-BA51-3E6B87B0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C0DDE-B74A-0F91-E337-CAE5FF03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4F11B-B076-3BE7-C012-59E79D09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81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6B84-E032-E243-88DD-07C8B66E85E3}" type="datetime1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46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925F-1F6D-EB4D-AAFC-F3AB0663B995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55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0C76-DD4C-5E4A-9A42-296FD67D3E3E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5A8A0-125F-F563-0889-F07239CF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6425F-D329-03EC-FE35-19D9E4C7F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DAD0-BE90-A662-D6D4-A7E9FCB6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C3CB-FBCA-F3F1-884B-1932FD0C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7B8A-002F-93F9-0859-C7E0E651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4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2927D-F88A-C910-E48D-E1A0B1B3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07A79-7813-5269-6300-7E7F1C25E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8D38D-44F8-EE39-6806-01A688FF8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41982-36AB-EF08-10AD-C63A5AFF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B9E45-36E3-87D0-0236-93EF5B13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755E6-BB42-E1EC-248A-F2345BC1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8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B1F9-48E1-876D-B9C1-DA4F21DC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BBDD4-5C84-C596-BF61-183449736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E7ACF-DC7A-DB4B-8BD1-30E9E953A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DF1B7-31EC-A301-44BD-5B5219661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8DF5E-F1AA-1AA0-94C0-B4781F4C8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4963-9489-551D-0AAC-C652BEEA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5F914E-6DD2-C830-6428-FF84CAFE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A0140-BE51-FC7E-7C10-6672D4A0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2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2E4B-2523-2060-1B28-199BCCE7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4FE51-8D78-CA7A-086E-D0BEEF3A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3287F-5D16-7541-CA52-AB603493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C65AA-CB76-4E7F-5D61-F7F9B0C3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27F31-AADB-7962-2D3F-0BFFB715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FCD02-2B04-EDB8-CD98-E9B13F6E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78625-3F69-E2C0-1871-96733D30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66DD-4AE7-04BB-28AC-02B1FA3D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0C7A3-3D8B-0D7F-E0FA-8270F1E45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0305E-4119-7212-3B65-C0E266335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5F273-1E3E-D636-D6A6-639B7BFD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E0E89-5A1B-58AE-4A06-FE038551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72BB0-F7FC-23D4-400A-3D3E83D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7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9410-F552-43F4-2DEA-14543B95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CA1D0-BEB8-E355-FC71-CBE4223F6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A379D-7D12-8BB9-6135-0164880AB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81BBC-8F57-977A-B9D4-9E69A27D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FB323-5B1D-A88B-8B3E-62123C43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F81B9-C507-68C9-3097-44AA0648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0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488346-F24F-D603-DF84-DC51C410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0CFBF-11B0-EC40-DA74-75244B2FF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E12E0-65E9-CF9C-5865-4F4ECCE8B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552453-D8DC-8C4D-81CF-76C29AFC29FA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D77EB-85B7-DA42-1C1D-43AF9521E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B6D28-EC60-2FD3-5F64-3400DCF46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B2C48-630F-8349-8A1A-6F14DD475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7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AC60E-786E-2B4E-AAB4-D69FEEDD7C7C}" type="datetime1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96766-07A2-D44A-904A-5BC77D01D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4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Light" panose="020B04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ce-fast-lab/ASPLOS-2025-M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FCD1-30F3-6489-7C00-9941B8A9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092" y="959830"/>
            <a:ext cx="11621814" cy="23876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Helvetica Light" panose="020B0403020202020204" pitchFamily="34" charset="0"/>
              </a:rPr>
              <a:t>M5: </a:t>
            </a:r>
            <a:r>
              <a:rPr lang="en-US" sz="3600" b="1" u="sng" dirty="0">
                <a:latin typeface="Helvetica Light" panose="020B0403020202020204" pitchFamily="34" charset="0"/>
              </a:rPr>
              <a:t>M</a:t>
            </a:r>
            <a:r>
              <a:rPr lang="en-US" sz="3600" b="1" dirty="0">
                <a:latin typeface="Helvetica Light" panose="020B0403020202020204" pitchFamily="34" charset="0"/>
              </a:rPr>
              <a:t>astering Page </a:t>
            </a:r>
            <a:r>
              <a:rPr lang="en-US" sz="3600" b="1" u="sng" dirty="0">
                <a:latin typeface="Helvetica Light" panose="020B0403020202020204" pitchFamily="34" charset="0"/>
              </a:rPr>
              <a:t>M</a:t>
            </a:r>
            <a:r>
              <a:rPr lang="en-US" sz="3600" b="1" dirty="0">
                <a:latin typeface="Helvetica Light" panose="020B0403020202020204" pitchFamily="34" charset="0"/>
              </a:rPr>
              <a:t>igration and </a:t>
            </a:r>
            <a:r>
              <a:rPr lang="en-US" sz="3600" b="1" u="sng" dirty="0">
                <a:latin typeface="Helvetica Light" panose="020B0403020202020204" pitchFamily="34" charset="0"/>
              </a:rPr>
              <a:t>M</a:t>
            </a:r>
            <a:r>
              <a:rPr lang="en-US" sz="3600" b="1" dirty="0">
                <a:latin typeface="Helvetica Light" panose="020B0403020202020204" pitchFamily="34" charset="0"/>
              </a:rPr>
              <a:t>emory </a:t>
            </a:r>
            <a:r>
              <a:rPr lang="en-US" sz="3600" b="1" u="sng" dirty="0">
                <a:latin typeface="Helvetica Light" panose="020B0403020202020204" pitchFamily="34" charset="0"/>
              </a:rPr>
              <a:t>M</a:t>
            </a:r>
            <a:r>
              <a:rPr lang="en-US" sz="3600" b="1" dirty="0">
                <a:latin typeface="Helvetica Light" panose="020B0403020202020204" pitchFamily="34" charset="0"/>
              </a:rPr>
              <a:t>anagement for CXL-based Tiered </a:t>
            </a:r>
            <a:r>
              <a:rPr lang="en-US" sz="3600" b="1" u="sng" dirty="0">
                <a:latin typeface="Helvetica Light" panose="020B0403020202020204" pitchFamily="34" charset="0"/>
              </a:rPr>
              <a:t>M</a:t>
            </a:r>
            <a:r>
              <a:rPr lang="en-US" sz="3600" b="1" dirty="0">
                <a:latin typeface="Helvetica Light" panose="020B0403020202020204" pitchFamily="34" charset="0"/>
              </a:rPr>
              <a:t>emory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899FD-D0E2-8725-0F89-2D9ADBFD1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048" y="3507314"/>
            <a:ext cx="10943904" cy="2013717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baseline="30000" dirty="0">
                <a:latin typeface="Helvetica" pitchFamily="2" charset="0"/>
              </a:rPr>
              <a:t>1</a:t>
            </a:r>
            <a:r>
              <a:rPr lang="en-US" sz="2000" b="1" dirty="0">
                <a:latin typeface="Helvetica" pitchFamily="2" charset="0"/>
              </a:rPr>
              <a:t>Yan Sun</a:t>
            </a:r>
            <a:r>
              <a:rPr lang="en-US" sz="2000" dirty="0">
                <a:latin typeface="Helvetica Light" panose="020B0403020202020204" pitchFamily="34" charset="0"/>
              </a:rPr>
              <a:t>, </a:t>
            </a:r>
            <a:r>
              <a:rPr lang="en-US" sz="2000" baseline="30000" dirty="0">
                <a:latin typeface="Helvetica Light" panose="020B0403020202020204" pitchFamily="34" charset="0"/>
              </a:rPr>
              <a:t>1</a:t>
            </a:r>
            <a:r>
              <a:rPr lang="en-US" sz="2000" dirty="0">
                <a:latin typeface="Helvetica Light" panose="020B0403020202020204" pitchFamily="34" charset="0"/>
              </a:rPr>
              <a:t>Jongyul Kim, </a:t>
            </a:r>
            <a:r>
              <a:rPr lang="en-US" sz="2000" baseline="30000" dirty="0">
                <a:latin typeface="Helvetica Light" panose="020B0403020202020204" pitchFamily="34" charset="0"/>
              </a:rPr>
              <a:t>1</a:t>
            </a:r>
            <a:r>
              <a:rPr lang="en-US" sz="2000" dirty="0">
                <a:latin typeface="Helvetica Light" panose="020B0403020202020204" pitchFamily="34" charset="0"/>
              </a:rPr>
              <a:t>Zeduo Yu, </a:t>
            </a:r>
            <a:r>
              <a:rPr lang="en-US" sz="2000" baseline="30000" dirty="0">
                <a:latin typeface="Helvetica Light" panose="020B0403020202020204" pitchFamily="34" charset="0"/>
              </a:rPr>
              <a:t>1</a:t>
            </a:r>
            <a:r>
              <a:rPr lang="en-US" sz="2000" dirty="0">
                <a:latin typeface="Helvetica Light" panose="020B0403020202020204" pitchFamily="34" charset="0"/>
              </a:rPr>
              <a:t>Jiyuan Zhang, </a:t>
            </a:r>
            <a:r>
              <a:rPr lang="en-US" sz="2000" baseline="30000" dirty="0">
                <a:latin typeface="Helvetica Light" panose="020B0403020202020204" pitchFamily="34" charset="0"/>
              </a:rPr>
              <a:t>1</a:t>
            </a:r>
            <a:r>
              <a:rPr lang="en-US" sz="2000" dirty="0">
                <a:latin typeface="Helvetica Light" panose="020B0403020202020204" pitchFamily="34" charset="0"/>
              </a:rPr>
              <a:t>Siyuan Chai, </a:t>
            </a:r>
            <a:r>
              <a:rPr lang="en-US" sz="2000" baseline="30000" dirty="0">
                <a:latin typeface="Helvetica Light" panose="020B0403020202020204" pitchFamily="34" charset="0"/>
              </a:rPr>
              <a:t>3</a:t>
            </a:r>
            <a:r>
              <a:rPr lang="en-US" sz="2000" dirty="0">
                <a:latin typeface="Helvetica Light" panose="020B0403020202020204" pitchFamily="34" charset="0"/>
              </a:rPr>
              <a:t>Michael Jaemin Kim, </a:t>
            </a:r>
            <a:r>
              <a:rPr lang="en-US" sz="2000" baseline="30000" dirty="0">
                <a:latin typeface="Helvetica Light" panose="020B0403020202020204" pitchFamily="34" charset="0"/>
              </a:rPr>
              <a:t>3</a:t>
            </a:r>
            <a:r>
              <a:rPr lang="en-US" sz="2000" dirty="0">
                <a:latin typeface="Helvetica Light" panose="020B0403020202020204" pitchFamily="34" charset="0"/>
              </a:rPr>
              <a:t>Hwayong Nam, </a:t>
            </a:r>
          </a:p>
          <a:p>
            <a:r>
              <a:rPr lang="en-US" sz="2000" baseline="30000" dirty="0">
                <a:latin typeface="Helvetica Light" panose="020B0403020202020204" pitchFamily="34" charset="0"/>
              </a:rPr>
              <a:t>3</a:t>
            </a:r>
            <a:r>
              <a:rPr lang="en-US" sz="2000" dirty="0">
                <a:latin typeface="Helvetica Light" panose="020B0403020202020204" pitchFamily="34" charset="0"/>
              </a:rPr>
              <a:t>Jaehyun Park, </a:t>
            </a:r>
            <a:r>
              <a:rPr lang="en-US" sz="2000" baseline="30000" dirty="0">
                <a:latin typeface="Helvetica Light" panose="020B0403020202020204" pitchFamily="34" charset="0"/>
              </a:rPr>
              <a:t>3</a:t>
            </a:r>
            <a:r>
              <a:rPr lang="en-US" sz="2000" dirty="0">
                <a:latin typeface="Helvetica Light" panose="020B0403020202020204" pitchFamily="34" charset="0"/>
              </a:rPr>
              <a:t>Eojin Na, </a:t>
            </a:r>
            <a:r>
              <a:rPr lang="en-US" sz="2000" baseline="30000" dirty="0">
                <a:latin typeface="Helvetica Light" panose="020B0403020202020204" pitchFamily="34" charset="0"/>
              </a:rPr>
              <a:t>2</a:t>
            </a:r>
            <a:r>
              <a:rPr lang="en-US" sz="2000" dirty="0">
                <a:latin typeface="Helvetica Light" panose="020B0403020202020204" pitchFamily="34" charset="0"/>
              </a:rPr>
              <a:t>Yifan Yuan, </a:t>
            </a:r>
            <a:r>
              <a:rPr lang="en-US" sz="2000" baseline="30000" dirty="0">
                <a:latin typeface="Helvetica Light" panose="020B0403020202020204" pitchFamily="34" charset="0"/>
              </a:rPr>
              <a:t>2</a:t>
            </a:r>
            <a:r>
              <a:rPr lang="en-US" sz="2000" dirty="0">
                <a:latin typeface="Helvetica Light" panose="020B0403020202020204" pitchFamily="34" charset="0"/>
              </a:rPr>
              <a:t>Ren Wang, </a:t>
            </a:r>
            <a:r>
              <a:rPr lang="en-US" sz="2000" baseline="30000" dirty="0">
                <a:latin typeface="Helvetica Light" panose="020B0403020202020204" pitchFamily="34" charset="0"/>
              </a:rPr>
              <a:t>3</a:t>
            </a:r>
            <a:r>
              <a:rPr lang="en-US" sz="2000" dirty="0">
                <a:latin typeface="Helvetica Light" panose="020B0403020202020204" pitchFamily="34" charset="0"/>
              </a:rPr>
              <a:t>Jung Ho Ahn, </a:t>
            </a:r>
            <a:r>
              <a:rPr lang="en-US" sz="2000" baseline="30000" dirty="0">
                <a:latin typeface="Helvetica Light" panose="020B0403020202020204" pitchFamily="34" charset="0"/>
              </a:rPr>
              <a:t>1</a:t>
            </a:r>
            <a:r>
              <a:rPr lang="en-US" sz="2000" dirty="0">
                <a:latin typeface="Helvetica Light" panose="020B0403020202020204" pitchFamily="34" charset="0"/>
              </a:rPr>
              <a:t>Tianyin Xu, </a:t>
            </a:r>
            <a:r>
              <a:rPr lang="en-US" sz="2000" baseline="30000" dirty="0">
                <a:latin typeface="Helvetica Light" panose="020B0403020202020204" pitchFamily="34" charset="0"/>
              </a:rPr>
              <a:t>1</a:t>
            </a:r>
            <a:r>
              <a:rPr lang="en-US" sz="2000" dirty="0">
                <a:latin typeface="Helvetica Light" panose="020B0403020202020204" pitchFamily="34" charset="0"/>
              </a:rPr>
              <a:t>Nam Sung Kim</a:t>
            </a:r>
          </a:p>
          <a:p>
            <a:endParaRPr lang="en-US" sz="2000" dirty="0">
              <a:latin typeface="Helvetica Light" panose="020B0403020202020204" pitchFamily="34" charset="0"/>
            </a:endParaRPr>
          </a:p>
          <a:p>
            <a:r>
              <a:rPr lang="en-US" sz="2000" b="1" baseline="30000" dirty="0">
                <a:latin typeface="Helvetica" pitchFamily="2" charset="0"/>
              </a:rPr>
              <a:t>1</a:t>
            </a:r>
            <a:r>
              <a:rPr lang="en-US" sz="2000" b="1" dirty="0">
                <a:latin typeface="Helvetica" pitchFamily="2" charset="0"/>
              </a:rPr>
              <a:t>University of Illinois Urbana-Champaign</a:t>
            </a:r>
          </a:p>
          <a:p>
            <a:r>
              <a:rPr lang="en-US" sz="2000" i="1" baseline="30000" dirty="0">
                <a:latin typeface="Helvetica Light" panose="020B0403020202020204" pitchFamily="34" charset="0"/>
              </a:rPr>
              <a:t>2</a:t>
            </a:r>
            <a:r>
              <a:rPr lang="en-US" sz="2000" i="1" dirty="0">
                <a:latin typeface="Helvetica Light" panose="020B0403020202020204" pitchFamily="34" charset="0"/>
              </a:rPr>
              <a:t>Intel Labs</a:t>
            </a:r>
          </a:p>
          <a:p>
            <a:r>
              <a:rPr lang="en-US" sz="2000" i="1" baseline="30000" dirty="0">
                <a:latin typeface="Helvetica Light" panose="020B0403020202020204" pitchFamily="34" charset="0"/>
              </a:rPr>
              <a:t>3</a:t>
            </a:r>
            <a:r>
              <a:rPr lang="en-US" sz="2000" i="1" dirty="0">
                <a:latin typeface="Helvetica Light" panose="020B0403020202020204" pitchFamily="34" charset="0"/>
              </a:rPr>
              <a:t>Seoul National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D3D40-2545-2465-0E95-B17E438D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University logo and wordmark">
            <a:extLst>
              <a:ext uri="{FF2B5EF4-FFF2-40B4-BE49-F238E27FC236}">
                <a16:creationId xmlns:a16="http://schemas.microsoft.com/office/drawing/2014/main" id="{90400F88-C2AC-4AB8-8AD1-CA0C1B969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25" y="5797217"/>
            <a:ext cx="546409" cy="7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5A6767D-73A6-A22E-60CA-331A1DEC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02" y="5876334"/>
            <a:ext cx="1551393" cy="6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oul National University - Wikipedia">
            <a:extLst>
              <a:ext uri="{FF2B5EF4-FFF2-40B4-BE49-F238E27FC236}">
                <a16:creationId xmlns:a16="http://schemas.microsoft.com/office/drawing/2014/main" id="{3E035460-06CF-A177-B895-A00126FF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49" y="5710686"/>
            <a:ext cx="926715" cy="96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CCF700D-052D-5A5D-8C48-4BF41970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28" y="22831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7F6B6-DD5D-96E5-9A0F-72BD3BD0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6" y="22831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9B841-2661-B089-E217-3B1B0BF3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157" y="22831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17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5C40-4EA8-A521-7F3A-0967AF2A0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B7AA-7539-091F-2A3D-DC98E6B3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M5 tracker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457FD-2CDB-22E7-D3BB-1F3A535A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E93B67-96E4-5424-D83F-10E030A7E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919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Input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LLC miss addresses</a:t>
            </a:r>
          </a:p>
          <a:p>
            <a:r>
              <a:rPr lang="en-US" dirty="0"/>
              <a:t>Address granularity</a:t>
            </a:r>
          </a:p>
          <a:p>
            <a:pPr lvl="1"/>
            <a:r>
              <a:rPr lang="en-US" dirty="0"/>
              <a:t>Page (4KB), Word (64B)</a:t>
            </a:r>
          </a:p>
          <a:p>
            <a:r>
              <a:rPr lang="en-US" dirty="0"/>
              <a:t>Output</a:t>
            </a:r>
          </a:p>
          <a:p>
            <a:pPr lvl="1"/>
            <a:r>
              <a:rPr lang="en-US" dirty="0"/>
              <a:t>Hot addresses, CXL BW</a:t>
            </a:r>
          </a:p>
          <a:p>
            <a:r>
              <a:rPr lang="en-US" b="1" dirty="0"/>
              <a:t>Tracking algorithm</a:t>
            </a:r>
          </a:p>
          <a:p>
            <a:pPr lvl="1"/>
            <a:r>
              <a:rPr lang="en-US" dirty="0"/>
              <a:t>Space-saving,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CM-Sketch</a:t>
            </a:r>
          </a:p>
          <a:p>
            <a:r>
              <a:rPr lang="en-US" dirty="0"/>
              <a:t>Tunable knobs</a:t>
            </a:r>
          </a:p>
          <a:p>
            <a:pPr lvl="1"/>
            <a:r>
              <a:rPr lang="en-US" dirty="0"/>
              <a:t>Control hot page output rate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14D424-CCE3-FCA2-76A9-1FAC72751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748" y="2841905"/>
            <a:ext cx="1098119" cy="1647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673D1-F6ED-7812-B8DC-3F4688864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983" y="387350"/>
            <a:ext cx="3111500" cy="596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5363D-3D5E-82E9-394B-E675C0289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683" y="387350"/>
            <a:ext cx="4495800" cy="596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4DEE7-C51A-0880-E3DC-A46A33B78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683" y="387350"/>
            <a:ext cx="4495800" cy="596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B3EF5-C867-1A6F-1266-190F37247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4683" y="387350"/>
            <a:ext cx="4495800" cy="596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59A6C-3D93-BB18-9378-6A2A4AAEC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4683" y="387350"/>
            <a:ext cx="4495800" cy="5969000"/>
          </a:xfrm>
          <a:prstGeom prst="rect">
            <a:avLst/>
          </a:prstGeom>
        </p:spPr>
      </p:pic>
      <p:sp>
        <p:nvSpPr>
          <p:cNvPr id="6" name="자유형: 도형 144">
            <a:extLst>
              <a:ext uri="{FF2B5EF4-FFF2-40B4-BE49-F238E27FC236}">
                <a16:creationId xmlns:a16="http://schemas.microsoft.com/office/drawing/2014/main" id="{26ECC477-AA53-40DC-1940-57A9FB8481A6}"/>
              </a:ext>
            </a:extLst>
          </p:cNvPr>
          <p:cNvSpPr/>
          <p:nvPr/>
        </p:nvSpPr>
        <p:spPr>
          <a:xfrm>
            <a:off x="9870483" y="965764"/>
            <a:ext cx="1143652" cy="5412811"/>
          </a:xfrm>
          <a:custGeom>
            <a:avLst/>
            <a:gdLst>
              <a:gd name="connsiteX0" fmla="*/ 0 w 1181100"/>
              <a:gd name="connsiteY0" fmla="*/ 977900 h 2800350"/>
              <a:gd name="connsiteX1" fmla="*/ 0 w 1181100"/>
              <a:gd name="connsiteY1" fmla="*/ 1219200 h 2800350"/>
              <a:gd name="connsiteX2" fmla="*/ 1181100 w 1181100"/>
              <a:gd name="connsiteY2" fmla="*/ 2800350 h 2800350"/>
              <a:gd name="connsiteX3" fmla="*/ 1181100 w 1181100"/>
              <a:gd name="connsiteY3" fmla="*/ 0 h 2800350"/>
              <a:gd name="connsiteX4" fmla="*/ 0 w 1181100"/>
              <a:gd name="connsiteY4" fmla="*/ 977900 h 2800350"/>
              <a:gd name="connsiteX0" fmla="*/ 0 w 1181100"/>
              <a:gd name="connsiteY0" fmla="*/ 0 h 1822450"/>
              <a:gd name="connsiteX1" fmla="*/ 0 w 1181100"/>
              <a:gd name="connsiteY1" fmla="*/ 241300 h 1822450"/>
              <a:gd name="connsiteX2" fmla="*/ 1181100 w 1181100"/>
              <a:gd name="connsiteY2" fmla="*/ 1822450 h 1822450"/>
              <a:gd name="connsiteX3" fmla="*/ 1181100 w 1181100"/>
              <a:gd name="connsiteY3" fmla="*/ 744574 h 1822450"/>
              <a:gd name="connsiteX4" fmla="*/ 0 w 1181100"/>
              <a:gd name="connsiteY4" fmla="*/ 0 h 1822450"/>
              <a:gd name="connsiteX0" fmla="*/ 0 w 1181100"/>
              <a:gd name="connsiteY0" fmla="*/ 0 h 1184497"/>
              <a:gd name="connsiteX1" fmla="*/ 0 w 1181100"/>
              <a:gd name="connsiteY1" fmla="*/ 241300 h 1184497"/>
              <a:gd name="connsiteX2" fmla="*/ 1181100 w 1181100"/>
              <a:gd name="connsiteY2" fmla="*/ 1184497 h 1184497"/>
              <a:gd name="connsiteX3" fmla="*/ 1181100 w 1181100"/>
              <a:gd name="connsiteY3" fmla="*/ 744574 h 1184497"/>
              <a:gd name="connsiteX4" fmla="*/ 0 w 1181100"/>
              <a:gd name="connsiteY4" fmla="*/ 0 h 1184497"/>
              <a:gd name="connsiteX0" fmla="*/ 0 w 1185243"/>
              <a:gd name="connsiteY0" fmla="*/ 0 h 1184497"/>
              <a:gd name="connsiteX1" fmla="*/ 0 w 1185243"/>
              <a:gd name="connsiteY1" fmla="*/ 241300 h 1184497"/>
              <a:gd name="connsiteX2" fmla="*/ 1181100 w 1185243"/>
              <a:gd name="connsiteY2" fmla="*/ 1184497 h 1184497"/>
              <a:gd name="connsiteX3" fmla="*/ 1185243 w 1185243"/>
              <a:gd name="connsiteY3" fmla="*/ 768386 h 1184497"/>
              <a:gd name="connsiteX4" fmla="*/ 0 w 1185243"/>
              <a:gd name="connsiteY4" fmla="*/ 0 h 1184497"/>
              <a:gd name="connsiteX0" fmla="*/ 0 w 1186280"/>
              <a:gd name="connsiteY0" fmla="*/ 0 h 1208309"/>
              <a:gd name="connsiteX1" fmla="*/ 0 w 1186280"/>
              <a:gd name="connsiteY1" fmla="*/ 241300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1093 w 1186280"/>
              <a:gd name="connsiteY1" fmla="*/ 1086610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197488"/>
              <a:gd name="connsiteX1" fmla="*/ 1093 w 1186280"/>
              <a:gd name="connsiteY1" fmla="*/ 1086610 h 1197488"/>
              <a:gd name="connsiteX2" fmla="*/ 1186280 w 1186280"/>
              <a:gd name="connsiteY2" fmla="*/ 1197488 h 1197488"/>
              <a:gd name="connsiteX3" fmla="*/ 1185243 w 1186280"/>
              <a:gd name="connsiteY3" fmla="*/ 1036207 h 1197488"/>
              <a:gd name="connsiteX4" fmla="*/ 0 w 1186280"/>
              <a:gd name="connsiteY4" fmla="*/ 0 h 1197488"/>
              <a:gd name="connsiteX0" fmla="*/ 0 w 1186280"/>
              <a:gd name="connsiteY0" fmla="*/ 0 h 1566344"/>
              <a:gd name="connsiteX1" fmla="*/ 552288 w 1186280"/>
              <a:gd name="connsiteY1" fmla="*/ 1566344 h 1566344"/>
              <a:gd name="connsiteX2" fmla="*/ 1186280 w 1186280"/>
              <a:gd name="connsiteY2" fmla="*/ 1197488 h 1566344"/>
              <a:gd name="connsiteX3" fmla="*/ 1185243 w 1186280"/>
              <a:gd name="connsiteY3" fmla="*/ 1036207 h 1566344"/>
              <a:gd name="connsiteX4" fmla="*/ 0 w 1186280"/>
              <a:gd name="connsiteY4" fmla="*/ 0 h 1566344"/>
              <a:gd name="connsiteX0" fmla="*/ 0 w 690204"/>
              <a:gd name="connsiteY0" fmla="*/ 0 h 697053"/>
              <a:gd name="connsiteX1" fmla="*/ 56212 w 690204"/>
              <a:gd name="connsiteY1" fmla="*/ 697053 h 697053"/>
              <a:gd name="connsiteX2" fmla="*/ 690204 w 690204"/>
              <a:gd name="connsiteY2" fmla="*/ 328197 h 697053"/>
              <a:gd name="connsiteX3" fmla="*/ 689167 w 690204"/>
              <a:gd name="connsiteY3" fmla="*/ 166916 h 697053"/>
              <a:gd name="connsiteX4" fmla="*/ 0 w 690204"/>
              <a:gd name="connsiteY4" fmla="*/ 0 h 697053"/>
              <a:gd name="connsiteX0" fmla="*/ 11635 w 634000"/>
              <a:gd name="connsiteY0" fmla="*/ 0 h 693446"/>
              <a:gd name="connsiteX1" fmla="*/ 8 w 634000"/>
              <a:gd name="connsiteY1" fmla="*/ 693446 h 693446"/>
              <a:gd name="connsiteX2" fmla="*/ 634000 w 634000"/>
              <a:gd name="connsiteY2" fmla="*/ 324590 h 693446"/>
              <a:gd name="connsiteX3" fmla="*/ 632963 w 634000"/>
              <a:gd name="connsiteY3" fmla="*/ 163309 h 693446"/>
              <a:gd name="connsiteX4" fmla="*/ 11635 w 634000"/>
              <a:gd name="connsiteY4" fmla="*/ 0 h 693446"/>
              <a:gd name="connsiteX0" fmla="*/ 0 w 635085"/>
              <a:gd name="connsiteY0" fmla="*/ 0 h 689839"/>
              <a:gd name="connsiteX1" fmla="*/ 1093 w 635085"/>
              <a:gd name="connsiteY1" fmla="*/ 689839 h 689839"/>
              <a:gd name="connsiteX2" fmla="*/ 635085 w 635085"/>
              <a:gd name="connsiteY2" fmla="*/ 320983 h 689839"/>
              <a:gd name="connsiteX3" fmla="*/ 634048 w 635085"/>
              <a:gd name="connsiteY3" fmla="*/ 159702 h 689839"/>
              <a:gd name="connsiteX4" fmla="*/ 0 w 635085"/>
              <a:gd name="connsiteY4" fmla="*/ 0 h 689839"/>
              <a:gd name="connsiteX0" fmla="*/ 0 w 635085"/>
              <a:gd name="connsiteY0" fmla="*/ 0 h 686232"/>
              <a:gd name="connsiteX1" fmla="*/ 1093 w 635085"/>
              <a:gd name="connsiteY1" fmla="*/ 686232 h 686232"/>
              <a:gd name="connsiteX2" fmla="*/ 635085 w 635085"/>
              <a:gd name="connsiteY2" fmla="*/ 317376 h 686232"/>
              <a:gd name="connsiteX3" fmla="*/ 634048 w 635085"/>
              <a:gd name="connsiteY3" fmla="*/ 156095 h 686232"/>
              <a:gd name="connsiteX4" fmla="*/ 0 w 635085"/>
              <a:gd name="connsiteY4" fmla="*/ 0 h 686232"/>
              <a:gd name="connsiteX0" fmla="*/ 28591 w 633996"/>
              <a:gd name="connsiteY0" fmla="*/ 0 h 689839"/>
              <a:gd name="connsiteX1" fmla="*/ 4 w 633996"/>
              <a:gd name="connsiteY1" fmla="*/ 689839 h 689839"/>
              <a:gd name="connsiteX2" fmla="*/ 633996 w 633996"/>
              <a:gd name="connsiteY2" fmla="*/ 320983 h 689839"/>
              <a:gd name="connsiteX3" fmla="*/ 632959 w 633996"/>
              <a:gd name="connsiteY3" fmla="*/ 159702 h 689839"/>
              <a:gd name="connsiteX4" fmla="*/ 28591 w 633996"/>
              <a:gd name="connsiteY4" fmla="*/ 0 h 689839"/>
              <a:gd name="connsiteX0" fmla="*/ 11634 w 633999"/>
              <a:gd name="connsiteY0" fmla="*/ 0 h 686232"/>
              <a:gd name="connsiteX1" fmla="*/ 7 w 633999"/>
              <a:gd name="connsiteY1" fmla="*/ 686232 h 686232"/>
              <a:gd name="connsiteX2" fmla="*/ 633999 w 633999"/>
              <a:gd name="connsiteY2" fmla="*/ 317376 h 686232"/>
              <a:gd name="connsiteX3" fmla="*/ 632962 w 633999"/>
              <a:gd name="connsiteY3" fmla="*/ 156095 h 686232"/>
              <a:gd name="connsiteX4" fmla="*/ 11634 w 633999"/>
              <a:gd name="connsiteY4" fmla="*/ 0 h 686232"/>
              <a:gd name="connsiteX0" fmla="*/ 0 w 640587"/>
              <a:gd name="connsiteY0" fmla="*/ 0 h 682538"/>
              <a:gd name="connsiteX1" fmla="*/ 6595 w 640587"/>
              <a:gd name="connsiteY1" fmla="*/ 682538 h 682538"/>
              <a:gd name="connsiteX2" fmla="*/ 640587 w 640587"/>
              <a:gd name="connsiteY2" fmla="*/ 313682 h 682538"/>
              <a:gd name="connsiteX3" fmla="*/ 639550 w 640587"/>
              <a:gd name="connsiteY3" fmla="*/ 152401 h 682538"/>
              <a:gd name="connsiteX4" fmla="*/ 0 w 640587"/>
              <a:gd name="connsiteY4" fmla="*/ 0 h 682538"/>
              <a:gd name="connsiteX0" fmla="*/ 0 w 663365"/>
              <a:gd name="connsiteY0" fmla="*/ 0 h 704701"/>
              <a:gd name="connsiteX1" fmla="*/ 29373 w 663365"/>
              <a:gd name="connsiteY1" fmla="*/ 704701 h 704701"/>
              <a:gd name="connsiteX2" fmla="*/ 663365 w 663365"/>
              <a:gd name="connsiteY2" fmla="*/ 335845 h 704701"/>
              <a:gd name="connsiteX3" fmla="*/ 662328 w 663365"/>
              <a:gd name="connsiteY3" fmla="*/ 174564 h 704701"/>
              <a:gd name="connsiteX4" fmla="*/ 0 w 663365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74564 h 704701"/>
              <a:gd name="connsiteX4" fmla="*/ 7083 w 670448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86620 h 704701"/>
              <a:gd name="connsiteX4" fmla="*/ 7083 w 670448"/>
              <a:gd name="connsiteY4" fmla="*/ 0 h 704701"/>
              <a:gd name="connsiteX0" fmla="*/ 0 w 678233"/>
              <a:gd name="connsiteY0" fmla="*/ 0 h 700683"/>
              <a:gd name="connsiteX1" fmla="*/ 7797 w 678233"/>
              <a:gd name="connsiteY1" fmla="*/ 700683 h 700683"/>
              <a:gd name="connsiteX2" fmla="*/ 678233 w 678233"/>
              <a:gd name="connsiteY2" fmla="*/ 331827 h 700683"/>
              <a:gd name="connsiteX3" fmla="*/ 677196 w 678233"/>
              <a:gd name="connsiteY3" fmla="*/ 182602 h 700683"/>
              <a:gd name="connsiteX4" fmla="*/ 0 w 678233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331827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  <a:gd name="connsiteX0" fmla="*/ 2148 w 705328"/>
              <a:gd name="connsiteY0" fmla="*/ 0 h 700683"/>
              <a:gd name="connsiteX1" fmla="*/ 33 w 705328"/>
              <a:gd name="connsiteY1" fmla="*/ 700683 h 700683"/>
              <a:gd name="connsiteX2" fmla="*/ 705328 w 705328"/>
              <a:gd name="connsiteY2" fmla="*/ 287132 h 700683"/>
              <a:gd name="connsiteX3" fmla="*/ 669432 w 705328"/>
              <a:gd name="connsiteY3" fmla="*/ 182602 h 700683"/>
              <a:gd name="connsiteX4" fmla="*/ 2148 w 705328"/>
              <a:gd name="connsiteY4" fmla="*/ 0 h 700683"/>
              <a:gd name="connsiteX0" fmla="*/ 2148 w 705328"/>
              <a:gd name="connsiteY0" fmla="*/ 0 h 700683"/>
              <a:gd name="connsiteX1" fmla="*/ 33 w 705328"/>
              <a:gd name="connsiteY1" fmla="*/ 700683 h 700683"/>
              <a:gd name="connsiteX2" fmla="*/ 705328 w 705328"/>
              <a:gd name="connsiteY2" fmla="*/ 287132 h 700683"/>
              <a:gd name="connsiteX3" fmla="*/ 703258 w 705328"/>
              <a:gd name="connsiteY3" fmla="*/ 215376 h 700683"/>
              <a:gd name="connsiteX4" fmla="*/ 2148 w 705328"/>
              <a:gd name="connsiteY4" fmla="*/ 0 h 700683"/>
              <a:gd name="connsiteX0" fmla="*/ 2148 w 705328"/>
              <a:gd name="connsiteY0" fmla="*/ 0 h 700683"/>
              <a:gd name="connsiteX1" fmla="*/ 33 w 705328"/>
              <a:gd name="connsiteY1" fmla="*/ 700683 h 700683"/>
              <a:gd name="connsiteX2" fmla="*/ 705328 w 705328"/>
              <a:gd name="connsiteY2" fmla="*/ 275057 h 700683"/>
              <a:gd name="connsiteX3" fmla="*/ 703258 w 705328"/>
              <a:gd name="connsiteY3" fmla="*/ 215376 h 700683"/>
              <a:gd name="connsiteX4" fmla="*/ 2148 w 705328"/>
              <a:gd name="connsiteY4" fmla="*/ 0 h 700683"/>
              <a:gd name="connsiteX0" fmla="*/ 0 w 703180"/>
              <a:gd name="connsiteY0" fmla="*/ 0 h 1197469"/>
              <a:gd name="connsiteX1" fmla="*/ 147987 w 703180"/>
              <a:gd name="connsiteY1" fmla="*/ 1197469 h 1197469"/>
              <a:gd name="connsiteX2" fmla="*/ 703180 w 703180"/>
              <a:gd name="connsiteY2" fmla="*/ 275057 h 1197469"/>
              <a:gd name="connsiteX3" fmla="*/ 701110 w 703180"/>
              <a:gd name="connsiteY3" fmla="*/ 215376 h 1197469"/>
              <a:gd name="connsiteX4" fmla="*/ 0 w 703180"/>
              <a:gd name="connsiteY4" fmla="*/ 0 h 1197469"/>
              <a:gd name="connsiteX0" fmla="*/ 2148 w 555226"/>
              <a:gd name="connsiteY0" fmla="*/ 0 h 2168616"/>
              <a:gd name="connsiteX1" fmla="*/ 33 w 555226"/>
              <a:gd name="connsiteY1" fmla="*/ 2168616 h 2168616"/>
              <a:gd name="connsiteX2" fmla="*/ 555226 w 555226"/>
              <a:gd name="connsiteY2" fmla="*/ 1246204 h 2168616"/>
              <a:gd name="connsiteX3" fmla="*/ 553156 w 555226"/>
              <a:gd name="connsiteY3" fmla="*/ 1186523 h 2168616"/>
              <a:gd name="connsiteX4" fmla="*/ 2148 w 555226"/>
              <a:gd name="connsiteY4" fmla="*/ 0 h 216861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42754 h 2165166"/>
              <a:gd name="connsiteX3" fmla="*/ 553143 w 555213"/>
              <a:gd name="connsiteY3" fmla="*/ 1183073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42754 h 2165166"/>
              <a:gd name="connsiteX3" fmla="*/ 553143 w 555213"/>
              <a:gd name="connsiteY3" fmla="*/ 1183073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42754 h 2165166"/>
              <a:gd name="connsiteX3" fmla="*/ 553143 w 555213"/>
              <a:gd name="connsiteY3" fmla="*/ 1183073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42754 h 2165166"/>
              <a:gd name="connsiteX3" fmla="*/ 551365 w 555213"/>
              <a:gd name="connsiteY3" fmla="*/ 1171464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31145 h 2165166"/>
              <a:gd name="connsiteX3" fmla="*/ 551365 w 555213"/>
              <a:gd name="connsiteY3" fmla="*/ 1171464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31145 h 2165166"/>
              <a:gd name="connsiteX3" fmla="*/ 551365 w 555213"/>
              <a:gd name="connsiteY3" fmla="*/ 1171464 h 2165166"/>
              <a:gd name="connsiteX4" fmla="*/ 4249 w 555213"/>
              <a:gd name="connsiteY4" fmla="*/ 0 h 2165166"/>
              <a:gd name="connsiteX0" fmla="*/ 13129 w 564093"/>
              <a:gd name="connsiteY0" fmla="*/ 0 h 2153557"/>
              <a:gd name="connsiteX1" fmla="*/ 7 w 564093"/>
              <a:gd name="connsiteY1" fmla="*/ 2153557 h 2153557"/>
              <a:gd name="connsiteX2" fmla="*/ 564093 w 564093"/>
              <a:gd name="connsiteY2" fmla="*/ 1231145 h 2153557"/>
              <a:gd name="connsiteX3" fmla="*/ 560245 w 564093"/>
              <a:gd name="connsiteY3" fmla="*/ 1171464 h 2153557"/>
              <a:gd name="connsiteX4" fmla="*/ 13129 w 564093"/>
              <a:gd name="connsiteY4" fmla="*/ 0 h 2153557"/>
              <a:gd name="connsiteX0" fmla="*/ 13129 w 564093"/>
              <a:gd name="connsiteY0" fmla="*/ 0 h 2153557"/>
              <a:gd name="connsiteX1" fmla="*/ 7 w 564093"/>
              <a:gd name="connsiteY1" fmla="*/ 2153557 h 2153557"/>
              <a:gd name="connsiteX2" fmla="*/ 564093 w 564093"/>
              <a:gd name="connsiteY2" fmla="*/ 1231145 h 2153557"/>
              <a:gd name="connsiteX3" fmla="*/ 560245 w 564093"/>
              <a:gd name="connsiteY3" fmla="*/ 1171464 h 2153557"/>
              <a:gd name="connsiteX4" fmla="*/ 13129 w 564093"/>
              <a:gd name="connsiteY4" fmla="*/ 0 h 2153557"/>
              <a:gd name="connsiteX0" fmla="*/ 13129 w 564093"/>
              <a:gd name="connsiteY0" fmla="*/ 0 h 2153557"/>
              <a:gd name="connsiteX1" fmla="*/ 7 w 564093"/>
              <a:gd name="connsiteY1" fmla="*/ 2153557 h 2153557"/>
              <a:gd name="connsiteX2" fmla="*/ 564093 w 564093"/>
              <a:gd name="connsiteY2" fmla="*/ 1231145 h 2153557"/>
              <a:gd name="connsiteX3" fmla="*/ 560245 w 564093"/>
              <a:gd name="connsiteY3" fmla="*/ 1171464 h 2153557"/>
              <a:gd name="connsiteX4" fmla="*/ 13129 w 564093"/>
              <a:gd name="connsiteY4" fmla="*/ 0 h 2153557"/>
              <a:gd name="connsiteX0" fmla="*/ 13129 w 560536"/>
              <a:gd name="connsiteY0" fmla="*/ 0 h 2153557"/>
              <a:gd name="connsiteX1" fmla="*/ 7 w 560536"/>
              <a:gd name="connsiteY1" fmla="*/ 2153557 h 2153557"/>
              <a:gd name="connsiteX2" fmla="*/ 560536 w 560536"/>
              <a:gd name="connsiteY2" fmla="*/ 1232596 h 2153557"/>
              <a:gd name="connsiteX3" fmla="*/ 560245 w 560536"/>
              <a:gd name="connsiteY3" fmla="*/ 1171464 h 2153557"/>
              <a:gd name="connsiteX4" fmla="*/ 13129 w 560536"/>
              <a:gd name="connsiteY4" fmla="*/ 0 h 2153557"/>
              <a:gd name="connsiteX0" fmla="*/ 2222 w 560560"/>
              <a:gd name="connsiteY0" fmla="*/ 0 h 2164706"/>
              <a:gd name="connsiteX1" fmla="*/ 31 w 560560"/>
              <a:gd name="connsiteY1" fmla="*/ 2164706 h 2164706"/>
              <a:gd name="connsiteX2" fmla="*/ 560560 w 560560"/>
              <a:gd name="connsiteY2" fmla="*/ 1243745 h 2164706"/>
              <a:gd name="connsiteX3" fmla="*/ 560269 w 560560"/>
              <a:gd name="connsiteY3" fmla="*/ 1182613 h 2164706"/>
              <a:gd name="connsiteX4" fmla="*/ 2222 w 560560"/>
              <a:gd name="connsiteY4" fmla="*/ 0 h 216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560" h="2164706">
                <a:moveTo>
                  <a:pt x="2222" y="0"/>
                </a:moveTo>
                <a:cubicBezTo>
                  <a:pt x="2586" y="362203"/>
                  <a:pt x="-333" y="1802503"/>
                  <a:pt x="31" y="2164706"/>
                </a:cubicBezTo>
                <a:cubicBezTo>
                  <a:pt x="132804" y="1948881"/>
                  <a:pt x="443021" y="1423784"/>
                  <a:pt x="560560" y="1243745"/>
                </a:cubicBezTo>
                <a:cubicBezTo>
                  <a:pt x="560214" y="1097104"/>
                  <a:pt x="560615" y="1329254"/>
                  <a:pt x="560269" y="1182613"/>
                </a:cubicBezTo>
                <a:lnTo>
                  <a:pt x="2222" y="0"/>
                </a:lnTo>
                <a:close/>
              </a:path>
            </a:pathLst>
          </a:cu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1C8052B3-3055-0AFE-5DBF-2C49FC09F762}"/>
              </a:ext>
            </a:extLst>
          </p:cNvPr>
          <p:cNvSpPr/>
          <p:nvPr/>
        </p:nvSpPr>
        <p:spPr>
          <a:xfrm rot="16200000">
            <a:off x="9735382" y="5493026"/>
            <a:ext cx="561474" cy="630231"/>
          </a:xfrm>
          <a:prstGeom prst="downArrow">
            <a:avLst/>
          </a:prstGeom>
          <a:solidFill>
            <a:srgbClr val="4DA8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83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60748-4BEF-D712-3BD6-8EF63E979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BCAF-4A4F-FB7C-3CBC-FF3EAA7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M5 Nominator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70D21-9065-FD40-4EF3-114CB5C0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55D859-C469-9FAB-F618-22B477B1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989190" cy="4530725"/>
          </a:xfrm>
        </p:spPr>
        <p:txBody>
          <a:bodyPr>
            <a:normAutofit/>
          </a:bodyPr>
          <a:lstStyle/>
          <a:p>
            <a:r>
              <a:rPr lang="en-US" b="1" dirty="0"/>
              <a:t>Software fetching hot word / page</a:t>
            </a:r>
          </a:p>
          <a:p>
            <a:pPr lvl="1"/>
            <a:r>
              <a:rPr lang="en-US" dirty="0"/>
              <a:t>Hot word array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_HWA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Hot page array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_HPA</a:t>
            </a:r>
            <a:r>
              <a:rPr lang="en-US" dirty="0"/>
              <a:t>)</a:t>
            </a:r>
          </a:p>
          <a:p>
            <a:r>
              <a:rPr lang="en-US" b="1" dirty="0"/>
              <a:t>User specified scheme</a:t>
            </a:r>
          </a:p>
          <a:p>
            <a:pPr lvl="1"/>
            <a:r>
              <a:rPr lang="en-US" dirty="0"/>
              <a:t>Use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_HWA</a:t>
            </a:r>
            <a:r>
              <a:rPr lang="en-US" dirty="0"/>
              <a:t> only</a:t>
            </a:r>
          </a:p>
          <a:p>
            <a:pPr lvl="1"/>
            <a:r>
              <a:rPr lang="en-US" dirty="0"/>
              <a:t>Use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_HPA</a:t>
            </a:r>
            <a:r>
              <a:rPr lang="en-US" dirty="0"/>
              <a:t> only</a:t>
            </a:r>
          </a:p>
          <a:p>
            <a:pPr lvl="1"/>
            <a:r>
              <a:rPr lang="en-US" dirty="0"/>
              <a:t>Align the two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147BF3-4AB3-448E-2692-30817AD6157F}"/>
              </a:ext>
            </a:extLst>
          </p:cNvPr>
          <p:cNvGrpSpPr/>
          <p:nvPr/>
        </p:nvGrpSpPr>
        <p:grpSpPr>
          <a:xfrm>
            <a:off x="5827390" y="1825624"/>
            <a:ext cx="2410691" cy="3996127"/>
            <a:chOff x="8966378" y="1754209"/>
            <a:chExt cx="2410691" cy="39961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3A2C67-4D27-71AF-D02D-8CBF2E1655F6}"/>
                </a:ext>
              </a:extLst>
            </p:cNvPr>
            <p:cNvSpPr/>
            <p:nvPr/>
          </p:nvSpPr>
          <p:spPr>
            <a:xfrm>
              <a:off x="8966378" y="4007401"/>
              <a:ext cx="2410691" cy="1742935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CXL device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68C572-13CD-42DC-E581-6F0FE39B366A}"/>
                </a:ext>
              </a:extLst>
            </p:cNvPr>
            <p:cNvSpPr/>
            <p:nvPr/>
          </p:nvSpPr>
          <p:spPr>
            <a:xfrm>
              <a:off x="9316699" y="5030317"/>
              <a:ext cx="1710048" cy="720019"/>
            </a:xfrm>
            <a:prstGeom prst="rect">
              <a:avLst/>
            </a:prstGeom>
            <a:solidFill>
              <a:srgbClr val="215F9B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CXL memory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278211-83F9-8321-4A8A-DD7303BF9AD7}"/>
                </a:ext>
              </a:extLst>
            </p:cNvPr>
            <p:cNvSpPr/>
            <p:nvPr/>
          </p:nvSpPr>
          <p:spPr>
            <a:xfrm>
              <a:off x="9316698" y="4476940"/>
              <a:ext cx="1710048" cy="347639"/>
            </a:xfrm>
            <a:prstGeom prst="rect">
              <a:avLst/>
            </a:prstGeom>
            <a:solidFill>
              <a:srgbClr val="EA71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Tracker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2529A0-CA45-D9FF-AA98-EE921CFA890C}"/>
                </a:ext>
              </a:extLst>
            </p:cNvPr>
            <p:cNvSpPr/>
            <p:nvPr/>
          </p:nvSpPr>
          <p:spPr>
            <a:xfrm>
              <a:off x="8966378" y="1754209"/>
              <a:ext cx="2410691" cy="1647178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CPU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92440F-8A2C-598F-A472-FE7AD569728C}"/>
                </a:ext>
              </a:extLst>
            </p:cNvPr>
            <p:cNvSpPr/>
            <p:nvPr/>
          </p:nvSpPr>
          <p:spPr>
            <a:xfrm>
              <a:off x="9316699" y="2989565"/>
              <a:ext cx="1710048" cy="411822"/>
            </a:xfrm>
            <a:prstGeom prst="rect">
              <a:avLst/>
            </a:prstGeom>
            <a:solidFill>
              <a:srgbClr val="4E95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LLC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39052C-4505-72D7-EA0B-BE0E7D6ECFE6}"/>
                </a:ext>
              </a:extLst>
            </p:cNvPr>
            <p:cNvSpPr/>
            <p:nvPr/>
          </p:nvSpPr>
          <p:spPr>
            <a:xfrm>
              <a:off x="9316698" y="2145486"/>
              <a:ext cx="1710048" cy="633474"/>
            </a:xfrm>
            <a:prstGeom prst="rect">
              <a:avLst/>
            </a:prstGeom>
            <a:solidFill>
              <a:srgbClr val="F7AE2D"/>
            </a:solidFill>
            <a:ln w="2857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SW Controller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53CCB933-3DAB-41C7-2620-E1F8A3AAEC29}"/>
                </a:ext>
              </a:extLst>
            </p:cNvPr>
            <p:cNvCxnSpPr>
              <a:cxnSpLocks/>
              <a:stCxn id="13" idx="2"/>
              <a:endCxn id="6" idx="0"/>
            </p:cNvCxnSpPr>
            <p:nvPr/>
          </p:nvCxnSpPr>
          <p:spPr>
            <a:xfrm rot="16200000" flipH="1">
              <a:off x="9868716" y="3704393"/>
              <a:ext cx="606014" cy="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7AE2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524ADAE-A5B5-844E-000C-FD54331C9D71}"/>
              </a:ext>
            </a:extLst>
          </p:cNvPr>
          <p:cNvSpPr/>
          <p:nvPr/>
        </p:nvSpPr>
        <p:spPr>
          <a:xfrm>
            <a:off x="8943109" y="1825624"/>
            <a:ext cx="3008143" cy="3996127"/>
          </a:xfrm>
          <a:prstGeom prst="rect">
            <a:avLst/>
          </a:prstGeom>
          <a:solidFill>
            <a:srgbClr val="E8E8E8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50B14F-B100-C272-D467-A955BD46ED22}"/>
              </a:ext>
            </a:extLst>
          </p:cNvPr>
          <p:cNvSpPr/>
          <p:nvPr/>
        </p:nvSpPr>
        <p:spPr>
          <a:xfrm>
            <a:off x="10666538" y="2225287"/>
            <a:ext cx="939435" cy="2758831"/>
          </a:xfrm>
          <a:prstGeom prst="rect">
            <a:avLst/>
          </a:prstGeom>
          <a:solidFill>
            <a:srgbClr val="7474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_HWA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F70C46-683D-AA5A-7C50-8EF871294C93}"/>
              </a:ext>
            </a:extLst>
          </p:cNvPr>
          <p:cNvSpPr/>
          <p:nvPr/>
        </p:nvSpPr>
        <p:spPr>
          <a:xfrm>
            <a:off x="9311198" y="2210734"/>
            <a:ext cx="987251" cy="2758831"/>
          </a:xfrm>
          <a:prstGeom prst="rect">
            <a:avLst/>
          </a:prstGeom>
          <a:solidFill>
            <a:srgbClr val="7474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_HPA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95D4F9-F302-19E5-E71A-FD7B1063A015}"/>
              </a:ext>
            </a:extLst>
          </p:cNvPr>
          <p:cNvSpPr/>
          <p:nvPr/>
        </p:nvSpPr>
        <p:spPr>
          <a:xfrm>
            <a:off x="9288388" y="5289441"/>
            <a:ext cx="2317585" cy="532309"/>
          </a:xfrm>
          <a:prstGeom prst="rect">
            <a:avLst/>
          </a:prstGeom>
          <a:solidFill>
            <a:srgbClr val="A12A93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Issue migration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C7A1975-0AF7-F7F0-2657-61F9A85520C5}"/>
              </a:ext>
            </a:extLst>
          </p:cNvPr>
          <p:cNvGraphicFramePr>
            <a:graphicFrameLocks noGrp="1"/>
          </p:cNvGraphicFramePr>
          <p:nvPr/>
        </p:nvGraphicFramePr>
        <p:xfrm>
          <a:off x="9446536" y="2629108"/>
          <a:ext cx="716575" cy="2241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6575">
                  <a:extLst>
                    <a:ext uri="{9D8B030D-6E8A-4147-A177-3AD203B41FA5}">
                      <a16:colId xmlns:a16="http://schemas.microsoft.com/office/drawing/2014/main" val="446938078"/>
                    </a:ext>
                  </a:extLst>
                </a:gridCol>
              </a:tblGrid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16200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060775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144948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672913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545759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525520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76813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99306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563333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36760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776791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301997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62420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947599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8AA14B9-4E52-1F0A-479E-4E434387718D}"/>
              </a:ext>
            </a:extLst>
          </p:cNvPr>
          <p:cNvGraphicFramePr>
            <a:graphicFrameLocks noGrp="1"/>
          </p:cNvGraphicFramePr>
          <p:nvPr/>
        </p:nvGraphicFramePr>
        <p:xfrm>
          <a:off x="10777968" y="2629108"/>
          <a:ext cx="716575" cy="2241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6575">
                  <a:extLst>
                    <a:ext uri="{9D8B030D-6E8A-4147-A177-3AD203B41FA5}">
                      <a16:colId xmlns:a16="http://schemas.microsoft.com/office/drawing/2014/main" val="446938078"/>
                    </a:ext>
                  </a:extLst>
                </a:gridCol>
              </a:tblGrid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16200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060775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144948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672913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545759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525520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76813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99306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563333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36760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776791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301997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562420"/>
                  </a:ext>
                </a:extLst>
              </a:tr>
              <a:tr h="16014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947599"/>
                  </a:ext>
                </a:extLst>
              </a:tr>
            </a:tbl>
          </a:graphicData>
        </a:graphic>
      </p:graphicFrame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40511386-5083-AFE1-3E0B-F32AAC674748}"/>
              </a:ext>
            </a:extLst>
          </p:cNvPr>
          <p:cNvCxnSpPr>
            <a:cxnSpLocks/>
            <a:stCxn id="14" idx="0"/>
            <a:endCxn id="20" idx="0"/>
          </p:cNvCxnSpPr>
          <p:nvPr/>
        </p:nvCxnSpPr>
        <p:spPr>
          <a:xfrm rot="5400000" flipH="1" flipV="1">
            <a:off x="8415696" y="827773"/>
            <a:ext cx="6167" cy="2772090"/>
          </a:xfrm>
          <a:prstGeom prst="curvedConnector3">
            <a:avLst>
              <a:gd name="adj1" fmla="val 11220480"/>
            </a:avLst>
          </a:prstGeom>
          <a:ln w="38100">
            <a:solidFill>
              <a:srgbClr val="F7AE2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BF6215C5-6AFE-3FBB-E314-96C546B21B30}"/>
              </a:ext>
            </a:extLst>
          </p:cNvPr>
          <p:cNvCxnSpPr>
            <a:cxnSpLocks/>
            <a:stCxn id="14" idx="0"/>
            <a:endCxn id="17" idx="0"/>
          </p:cNvCxnSpPr>
          <p:nvPr/>
        </p:nvCxnSpPr>
        <p:spPr>
          <a:xfrm rot="16200000" flipH="1">
            <a:off x="9080302" y="169333"/>
            <a:ext cx="8386" cy="4103522"/>
          </a:xfrm>
          <a:prstGeom prst="curvedConnector3">
            <a:avLst>
              <a:gd name="adj1" fmla="val -10903887"/>
            </a:avLst>
          </a:prstGeom>
          <a:ln w="38100">
            <a:solidFill>
              <a:srgbClr val="F7AE2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DD14EFFB-8D38-05C2-1BAC-CBCF5443861B}"/>
              </a:ext>
            </a:extLst>
          </p:cNvPr>
          <p:cNvCxnSpPr>
            <a:cxnSpLocks/>
            <a:stCxn id="22" idx="2"/>
            <a:endCxn id="21" idx="0"/>
          </p:cNvCxnSpPr>
          <p:nvPr/>
        </p:nvCxnSpPr>
        <p:spPr>
          <a:xfrm rot="16200000" flipH="1">
            <a:off x="9916816" y="4759075"/>
            <a:ext cx="418373" cy="642358"/>
          </a:xfrm>
          <a:prstGeom prst="curvedConnector3">
            <a:avLst>
              <a:gd name="adj1" fmla="val 50000"/>
            </a:avLst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CC3F8122-02C1-1598-7F54-10C650375968}"/>
              </a:ext>
            </a:extLst>
          </p:cNvPr>
          <p:cNvCxnSpPr>
            <a:cxnSpLocks/>
            <a:stCxn id="23" idx="2"/>
            <a:endCxn id="21" idx="0"/>
          </p:cNvCxnSpPr>
          <p:nvPr/>
        </p:nvCxnSpPr>
        <p:spPr>
          <a:xfrm rot="5400000">
            <a:off x="10582532" y="4735717"/>
            <a:ext cx="418373" cy="689074"/>
          </a:xfrm>
          <a:prstGeom prst="curvedConnector3">
            <a:avLst>
              <a:gd name="adj1" fmla="val 50000"/>
            </a:avLst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D899903-0AD7-7F71-B1CE-4012C8131DF3}"/>
              </a:ext>
            </a:extLst>
          </p:cNvPr>
          <p:cNvSpPr txBox="1"/>
          <p:nvPr/>
        </p:nvSpPr>
        <p:spPr>
          <a:xfrm>
            <a:off x="8111442" y="152326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PFN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9B8064-84F4-83B3-9C44-30654637851F}"/>
              </a:ext>
            </a:extLst>
          </p:cNvPr>
          <p:cNvSpPr txBox="1"/>
          <p:nvPr/>
        </p:nvSpPr>
        <p:spPr>
          <a:xfrm>
            <a:off x="8732125" y="100127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addr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51" name="자유형: 도형 144">
            <a:extLst>
              <a:ext uri="{FF2B5EF4-FFF2-40B4-BE49-F238E27FC236}">
                <a16:creationId xmlns:a16="http://schemas.microsoft.com/office/drawing/2014/main" id="{C852FEF7-D336-CBAE-865D-9F3E21100641}"/>
              </a:ext>
            </a:extLst>
          </p:cNvPr>
          <p:cNvSpPr/>
          <p:nvPr/>
        </p:nvSpPr>
        <p:spPr>
          <a:xfrm flipH="1">
            <a:off x="7891819" y="1845528"/>
            <a:ext cx="1044475" cy="3984752"/>
          </a:xfrm>
          <a:custGeom>
            <a:avLst/>
            <a:gdLst>
              <a:gd name="connsiteX0" fmla="*/ 0 w 1181100"/>
              <a:gd name="connsiteY0" fmla="*/ 977900 h 2800350"/>
              <a:gd name="connsiteX1" fmla="*/ 0 w 1181100"/>
              <a:gd name="connsiteY1" fmla="*/ 1219200 h 2800350"/>
              <a:gd name="connsiteX2" fmla="*/ 1181100 w 1181100"/>
              <a:gd name="connsiteY2" fmla="*/ 2800350 h 2800350"/>
              <a:gd name="connsiteX3" fmla="*/ 1181100 w 1181100"/>
              <a:gd name="connsiteY3" fmla="*/ 0 h 2800350"/>
              <a:gd name="connsiteX4" fmla="*/ 0 w 1181100"/>
              <a:gd name="connsiteY4" fmla="*/ 977900 h 2800350"/>
              <a:gd name="connsiteX0" fmla="*/ 0 w 1181100"/>
              <a:gd name="connsiteY0" fmla="*/ 0 h 1822450"/>
              <a:gd name="connsiteX1" fmla="*/ 0 w 1181100"/>
              <a:gd name="connsiteY1" fmla="*/ 241300 h 1822450"/>
              <a:gd name="connsiteX2" fmla="*/ 1181100 w 1181100"/>
              <a:gd name="connsiteY2" fmla="*/ 1822450 h 1822450"/>
              <a:gd name="connsiteX3" fmla="*/ 1181100 w 1181100"/>
              <a:gd name="connsiteY3" fmla="*/ 744574 h 1822450"/>
              <a:gd name="connsiteX4" fmla="*/ 0 w 1181100"/>
              <a:gd name="connsiteY4" fmla="*/ 0 h 1822450"/>
              <a:gd name="connsiteX0" fmla="*/ 0 w 1181100"/>
              <a:gd name="connsiteY0" fmla="*/ 0 h 1184497"/>
              <a:gd name="connsiteX1" fmla="*/ 0 w 1181100"/>
              <a:gd name="connsiteY1" fmla="*/ 241300 h 1184497"/>
              <a:gd name="connsiteX2" fmla="*/ 1181100 w 1181100"/>
              <a:gd name="connsiteY2" fmla="*/ 1184497 h 1184497"/>
              <a:gd name="connsiteX3" fmla="*/ 1181100 w 1181100"/>
              <a:gd name="connsiteY3" fmla="*/ 744574 h 1184497"/>
              <a:gd name="connsiteX4" fmla="*/ 0 w 1181100"/>
              <a:gd name="connsiteY4" fmla="*/ 0 h 1184497"/>
              <a:gd name="connsiteX0" fmla="*/ 0 w 1185243"/>
              <a:gd name="connsiteY0" fmla="*/ 0 h 1184497"/>
              <a:gd name="connsiteX1" fmla="*/ 0 w 1185243"/>
              <a:gd name="connsiteY1" fmla="*/ 241300 h 1184497"/>
              <a:gd name="connsiteX2" fmla="*/ 1181100 w 1185243"/>
              <a:gd name="connsiteY2" fmla="*/ 1184497 h 1184497"/>
              <a:gd name="connsiteX3" fmla="*/ 1185243 w 1185243"/>
              <a:gd name="connsiteY3" fmla="*/ 768386 h 1184497"/>
              <a:gd name="connsiteX4" fmla="*/ 0 w 1185243"/>
              <a:gd name="connsiteY4" fmla="*/ 0 h 1184497"/>
              <a:gd name="connsiteX0" fmla="*/ 0 w 1186280"/>
              <a:gd name="connsiteY0" fmla="*/ 0 h 1208309"/>
              <a:gd name="connsiteX1" fmla="*/ 0 w 1186280"/>
              <a:gd name="connsiteY1" fmla="*/ 241300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1093 w 1186280"/>
              <a:gd name="connsiteY1" fmla="*/ 1086610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197488"/>
              <a:gd name="connsiteX1" fmla="*/ 1093 w 1186280"/>
              <a:gd name="connsiteY1" fmla="*/ 1086610 h 1197488"/>
              <a:gd name="connsiteX2" fmla="*/ 1186280 w 1186280"/>
              <a:gd name="connsiteY2" fmla="*/ 1197488 h 1197488"/>
              <a:gd name="connsiteX3" fmla="*/ 1185243 w 1186280"/>
              <a:gd name="connsiteY3" fmla="*/ 1036207 h 1197488"/>
              <a:gd name="connsiteX4" fmla="*/ 0 w 1186280"/>
              <a:gd name="connsiteY4" fmla="*/ 0 h 1197488"/>
              <a:gd name="connsiteX0" fmla="*/ 0 w 1186280"/>
              <a:gd name="connsiteY0" fmla="*/ 0 h 1566344"/>
              <a:gd name="connsiteX1" fmla="*/ 552288 w 1186280"/>
              <a:gd name="connsiteY1" fmla="*/ 1566344 h 1566344"/>
              <a:gd name="connsiteX2" fmla="*/ 1186280 w 1186280"/>
              <a:gd name="connsiteY2" fmla="*/ 1197488 h 1566344"/>
              <a:gd name="connsiteX3" fmla="*/ 1185243 w 1186280"/>
              <a:gd name="connsiteY3" fmla="*/ 1036207 h 1566344"/>
              <a:gd name="connsiteX4" fmla="*/ 0 w 1186280"/>
              <a:gd name="connsiteY4" fmla="*/ 0 h 1566344"/>
              <a:gd name="connsiteX0" fmla="*/ 0 w 690204"/>
              <a:gd name="connsiteY0" fmla="*/ 0 h 697053"/>
              <a:gd name="connsiteX1" fmla="*/ 56212 w 690204"/>
              <a:gd name="connsiteY1" fmla="*/ 697053 h 697053"/>
              <a:gd name="connsiteX2" fmla="*/ 690204 w 690204"/>
              <a:gd name="connsiteY2" fmla="*/ 328197 h 697053"/>
              <a:gd name="connsiteX3" fmla="*/ 689167 w 690204"/>
              <a:gd name="connsiteY3" fmla="*/ 166916 h 697053"/>
              <a:gd name="connsiteX4" fmla="*/ 0 w 690204"/>
              <a:gd name="connsiteY4" fmla="*/ 0 h 697053"/>
              <a:gd name="connsiteX0" fmla="*/ 11635 w 634000"/>
              <a:gd name="connsiteY0" fmla="*/ 0 h 693446"/>
              <a:gd name="connsiteX1" fmla="*/ 8 w 634000"/>
              <a:gd name="connsiteY1" fmla="*/ 693446 h 693446"/>
              <a:gd name="connsiteX2" fmla="*/ 634000 w 634000"/>
              <a:gd name="connsiteY2" fmla="*/ 324590 h 693446"/>
              <a:gd name="connsiteX3" fmla="*/ 632963 w 634000"/>
              <a:gd name="connsiteY3" fmla="*/ 163309 h 693446"/>
              <a:gd name="connsiteX4" fmla="*/ 11635 w 634000"/>
              <a:gd name="connsiteY4" fmla="*/ 0 h 693446"/>
              <a:gd name="connsiteX0" fmla="*/ 0 w 635085"/>
              <a:gd name="connsiteY0" fmla="*/ 0 h 689839"/>
              <a:gd name="connsiteX1" fmla="*/ 1093 w 635085"/>
              <a:gd name="connsiteY1" fmla="*/ 689839 h 689839"/>
              <a:gd name="connsiteX2" fmla="*/ 635085 w 635085"/>
              <a:gd name="connsiteY2" fmla="*/ 320983 h 689839"/>
              <a:gd name="connsiteX3" fmla="*/ 634048 w 635085"/>
              <a:gd name="connsiteY3" fmla="*/ 159702 h 689839"/>
              <a:gd name="connsiteX4" fmla="*/ 0 w 635085"/>
              <a:gd name="connsiteY4" fmla="*/ 0 h 689839"/>
              <a:gd name="connsiteX0" fmla="*/ 0 w 635085"/>
              <a:gd name="connsiteY0" fmla="*/ 0 h 686232"/>
              <a:gd name="connsiteX1" fmla="*/ 1093 w 635085"/>
              <a:gd name="connsiteY1" fmla="*/ 686232 h 686232"/>
              <a:gd name="connsiteX2" fmla="*/ 635085 w 635085"/>
              <a:gd name="connsiteY2" fmla="*/ 317376 h 686232"/>
              <a:gd name="connsiteX3" fmla="*/ 634048 w 635085"/>
              <a:gd name="connsiteY3" fmla="*/ 156095 h 686232"/>
              <a:gd name="connsiteX4" fmla="*/ 0 w 635085"/>
              <a:gd name="connsiteY4" fmla="*/ 0 h 686232"/>
              <a:gd name="connsiteX0" fmla="*/ 28591 w 633996"/>
              <a:gd name="connsiteY0" fmla="*/ 0 h 689839"/>
              <a:gd name="connsiteX1" fmla="*/ 4 w 633996"/>
              <a:gd name="connsiteY1" fmla="*/ 689839 h 689839"/>
              <a:gd name="connsiteX2" fmla="*/ 633996 w 633996"/>
              <a:gd name="connsiteY2" fmla="*/ 320983 h 689839"/>
              <a:gd name="connsiteX3" fmla="*/ 632959 w 633996"/>
              <a:gd name="connsiteY3" fmla="*/ 159702 h 689839"/>
              <a:gd name="connsiteX4" fmla="*/ 28591 w 633996"/>
              <a:gd name="connsiteY4" fmla="*/ 0 h 689839"/>
              <a:gd name="connsiteX0" fmla="*/ 11634 w 633999"/>
              <a:gd name="connsiteY0" fmla="*/ 0 h 686232"/>
              <a:gd name="connsiteX1" fmla="*/ 7 w 633999"/>
              <a:gd name="connsiteY1" fmla="*/ 686232 h 686232"/>
              <a:gd name="connsiteX2" fmla="*/ 633999 w 633999"/>
              <a:gd name="connsiteY2" fmla="*/ 317376 h 686232"/>
              <a:gd name="connsiteX3" fmla="*/ 632962 w 633999"/>
              <a:gd name="connsiteY3" fmla="*/ 156095 h 686232"/>
              <a:gd name="connsiteX4" fmla="*/ 11634 w 633999"/>
              <a:gd name="connsiteY4" fmla="*/ 0 h 686232"/>
              <a:gd name="connsiteX0" fmla="*/ 0 w 640587"/>
              <a:gd name="connsiteY0" fmla="*/ 0 h 682538"/>
              <a:gd name="connsiteX1" fmla="*/ 6595 w 640587"/>
              <a:gd name="connsiteY1" fmla="*/ 682538 h 682538"/>
              <a:gd name="connsiteX2" fmla="*/ 640587 w 640587"/>
              <a:gd name="connsiteY2" fmla="*/ 313682 h 682538"/>
              <a:gd name="connsiteX3" fmla="*/ 639550 w 640587"/>
              <a:gd name="connsiteY3" fmla="*/ 152401 h 682538"/>
              <a:gd name="connsiteX4" fmla="*/ 0 w 640587"/>
              <a:gd name="connsiteY4" fmla="*/ 0 h 682538"/>
              <a:gd name="connsiteX0" fmla="*/ 0 w 663365"/>
              <a:gd name="connsiteY0" fmla="*/ 0 h 704701"/>
              <a:gd name="connsiteX1" fmla="*/ 29373 w 663365"/>
              <a:gd name="connsiteY1" fmla="*/ 704701 h 704701"/>
              <a:gd name="connsiteX2" fmla="*/ 663365 w 663365"/>
              <a:gd name="connsiteY2" fmla="*/ 335845 h 704701"/>
              <a:gd name="connsiteX3" fmla="*/ 662328 w 663365"/>
              <a:gd name="connsiteY3" fmla="*/ 174564 h 704701"/>
              <a:gd name="connsiteX4" fmla="*/ 0 w 663365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74564 h 704701"/>
              <a:gd name="connsiteX4" fmla="*/ 7083 w 670448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86620 h 704701"/>
              <a:gd name="connsiteX4" fmla="*/ 7083 w 670448"/>
              <a:gd name="connsiteY4" fmla="*/ 0 h 704701"/>
              <a:gd name="connsiteX0" fmla="*/ 0 w 678233"/>
              <a:gd name="connsiteY0" fmla="*/ 0 h 700683"/>
              <a:gd name="connsiteX1" fmla="*/ 7797 w 678233"/>
              <a:gd name="connsiteY1" fmla="*/ 700683 h 700683"/>
              <a:gd name="connsiteX2" fmla="*/ 678233 w 678233"/>
              <a:gd name="connsiteY2" fmla="*/ 331827 h 700683"/>
              <a:gd name="connsiteX3" fmla="*/ 677196 w 678233"/>
              <a:gd name="connsiteY3" fmla="*/ 182602 h 700683"/>
              <a:gd name="connsiteX4" fmla="*/ 0 w 678233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331827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462998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  <a:gd name="connsiteX0" fmla="*/ 2148 w 669450"/>
              <a:gd name="connsiteY0" fmla="*/ 0 h 700683"/>
              <a:gd name="connsiteX1" fmla="*/ 33 w 669450"/>
              <a:gd name="connsiteY1" fmla="*/ 700683 h 700683"/>
              <a:gd name="connsiteX2" fmla="*/ 665567 w 669450"/>
              <a:gd name="connsiteY2" fmla="*/ 459023 h 700683"/>
              <a:gd name="connsiteX3" fmla="*/ 669432 w 669450"/>
              <a:gd name="connsiteY3" fmla="*/ 182602 h 700683"/>
              <a:gd name="connsiteX4" fmla="*/ 2148 w 669450"/>
              <a:gd name="connsiteY4" fmla="*/ 0 h 700683"/>
              <a:gd name="connsiteX0" fmla="*/ 0 w 667302"/>
              <a:gd name="connsiteY0" fmla="*/ 0 h 1631733"/>
              <a:gd name="connsiteX1" fmla="*/ 147295 w 667302"/>
              <a:gd name="connsiteY1" fmla="*/ 1631733 h 1631733"/>
              <a:gd name="connsiteX2" fmla="*/ 663419 w 667302"/>
              <a:gd name="connsiteY2" fmla="*/ 459023 h 1631733"/>
              <a:gd name="connsiteX3" fmla="*/ 667284 w 667302"/>
              <a:gd name="connsiteY3" fmla="*/ 182602 h 1631733"/>
              <a:gd name="connsiteX4" fmla="*/ 0 w 667302"/>
              <a:gd name="connsiteY4" fmla="*/ 0 h 1631733"/>
              <a:gd name="connsiteX0" fmla="*/ 4899 w 520024"/>
              <a:gd name="connsiteY0" fmla="*/ 0 h 1593594"/>
              <a:gd name="connsiteX1" fmla="*/ 17 w 520024"/>
              <a:gd name="connsiteY1" fmla="*/ 1593594 h 1593594"/>
              <a:gd name="connsiteX2" fmla="*/ 516141 w 520024"/>
              <a:gd name="connsiteY2" fmla="*/ 420884 h 1593594"/>
              <a:gd name="connsiteX3" fmla="*/ 520006 w 520024"/>
              <a:gd name="connsiteY3" fmla="*/ 144463 h 1593594"/>
              <a:gd name="connsiteX4" fmla="*/ 4899 w 520024"/>
              <a:gd name="connsiteY4" fmla="*/ 0 h 1593594"/>
              <a:gd name="connsiteX0" fmla="*/ 0 w 515125"/>
              <a:gd name="connsiteY0" fmla="*/ 0 h 1600324"/>
              <a:gd name="connsiteX1" fmla="*/ 8952 w 515125"/>
              <a:gd name="connsiteY1" fmla="*/ 1600324 h 1600324"/>
              <a:gd name="connsiteX2" fmla="*/ 511242 w 515125"/>
              <a:gd name="connsiteY2" fmla="*/ 420884 h 1600324"/>
              <a:gd name="connsiteX3" fmla="*/ 515107 w 515125"/>
              <a:gd name="connsiteY3" fmla="*/ 144463 h 1600324"/>
              <a:gd name="connsiteX4" fmla="*/ 0 w 515125"/>
              <a:gd name="connsiteY4" fmla="*/ 0 h 1600324"/>
              <a:gd name="connsiteX0" fmla="*/ 0 w 515125"/>
              <a:gd name="connsiteY0" fmla="*/ 0 h 1593593"/>
              <a:gd name="connsiteX1" fmla="*/ 651 w 515125"/>
              <a:gd name="connsiteY1" fmla="*/ 1593593 h 1593593"/>
              <a:gd name="connsiteX2" fmla="*/ 511242 w 515125"/>
              <a:gd name="connsiteY2" fmla="*/ 420884 h 1593593"/>
              <a:gd name="connsiteX3" fmla="*/ 515107 w 515125"/>
              <a:gd name="connsiteY3" fmla="*/ 144463 h 1593593"/>
              <a:gd name="connsiteX4" fmla="*/ 0 w 515125"/>
              <a:gd name="connsiteY4" fmla="*/ 0 h 1593593"/>
              <a:gd name="connsiteX0" fmla="*/ 0 w 515125"/>
              <a:gd name="connsiteY0" fmla="*/ 0 h 1593593"/>
              <a:gd name="connsiteX1" fmla="*/ 651 w 515125"/>
              <a:gd name="connsiteY1" fmla="*/ 1593593 h 1593593"/>
              <a:gd name="connsiteX2" fmla="*/ 511242 w 515125"/>
              <a:gd name="connsiteY2" fmla="*/ 420884 h 1593593"/>
              <a:gd name="connsiteX3" fmla="*/ 515107 w 515125"/>
              <a:gd name="connsiteY3" fmla="*/ 144463 h 1593593"/>
              <a:gd name="connsiteX4" fmla="*/ 0 w 515125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51" h="1593593">
                <a:moveTo>
                  <a:pt x="0" y="0"/>
                </a:moveTo>
                <a:cubicBezTo>
                  <a:pt x="364" y="362203"/>
                  <a:pt x="287" y="1231390"/>
                  <a:pt x="651" y="1593593"/>
                </a:cubicBezTo>
                <a:cubicBezTo>
                  <a:pt x="113456" y="1376415"/>
                  <a:pt x="417804" y="631333"/>
                  <a:pt x="514008" y="405180"/>
                </a:cubicBezTo>
                <a:cubicBezTo>
                  <a:pt x="513662" y="258539"/>
                  <a:pt x="515453" y="291104"/>
                  <a:pt x="515107" y="14446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4787F76D-7916-6AF3-1554-F02BBEBEF8D1}"/>
              </a:ext>
            </a:extLst>
          </p:cNvPr>
          <p:cNvCxnSpPr>
            <a:cxnSpLocks/>
            <a:stCxn id="14" idx="3"/>
            <a:endCxn id="11" idx="3"/>
          </p:cNvCxnSpPr>
          <p:nvPr/>
        </p:nvCxnSpPr>
        <p:spPr>
          <a:xfrm>
            <a:off x="7887758" y="2533638"/>
            <a:ext cx="12700" cy="2188537"/>
          </a:xfrm>
          <a:prstGeom prst="curvedConnector3">
            <a:avLst>
              <a:gd name="adj1" fmla="val 4608000"/>
            </a:avLst>
          </a:prstGeom>
          <a:ln w="57150">
            <a:solidFill>
              <a:srgbClr val="F7AE2D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41672EE-605B-FD4C-7038-D7142BBDD9CA}"/>
              </a:ext>
            </a:extLst>
          </p:cNvPr>
          <p:cNvSpPr txBox="1"/>
          <p:nvPr/>
        </p:nvSpPr>
        <p:spPr>
          <a:xfrm>
            <a:off x="7927738" y="358738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PFN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BFF548-C0CC-BCB8-9425-46EC0C7C2763}"/>
              </a:ext>
            </a:extLst>
          </p:cNvPr>
          <p:cNvSpPr txBox="1"/>
          <p:nvPr/>
        </p:nvSpPr>
        <p:spPr>
          <a:xfrm>
            <a:off x="7658395" y="356431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addr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44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9" grpId="0" animBg="1"/>
      <p:bldP spid="17" grpId="0" animBg="1"/>
      <p:bldP spid="17" grpId="1" animBg="1"/>
      <p:bldP spid="17" grpId="2" animBg="1"/>
      <p:bldP spid="20" grpId="0" animBg="1"/>
      <p:bldP spid="20" grpId="1" animBg="1"/>
      <p:bldP spid="20" grpId="2" animBg="1"/>
      <p:bldP spid="21" grpId="0" animBg="1"/>
      <p:bldP spid="47" grpId="0"/>
      <p:bldP spid="49" grpId="0"/>
      <p:bldP spid="51" grpId="0" animBg="1"/>
      <p:bldP spid="46" grpId="0"/>
      <p:bldP spid="48" grpId="0"/>
      <p:bldP spid="4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8F0B1-ADEF-3B80-E4A8-80001DDF7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D8DA2-D7BE-D518-5E6F-5D978F950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M5 Monitor / Elector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D7200-E864-8E0D-CBA8-6CFC9053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59F8FB-B936-D6D8-E8BA-6401EDBB9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989190" cy="4530725"/>
          </a:xfrm>
        </p:spPr>
        <p:txBody>
          <a:bodyPr>
            <a:normAutofit/>
          </a:bodyPr>
          <a:lstStyle/>
          <a:p>
            <a:r>
              <a:rPr lang="en-US" dirty="0"/>
              <a:t>Software control algo</a:t>
            </a:r>
          </a:p>
          <a:p>
            <a:r>
              <a:rPr lang="en-US" dirty="0"/>
              <a:t>Elector decides</a:t>
            </a:r>
          </a:p>
          <a:p>
            <a:pPr lvl="1"/>
            <a:r>
              <a:rPr lang="en-US" dirty="0"/>
              <a:t>How many pages should be migrated</a:t>
            </a:r>
          </a:p>
          <a:p>
            <a:r>
              <a:rPr lang="en-US" dirty="0"/>
              <a:t>Calculate “density”</a:t>
            </a:r>
          </a:p>
          <a:p>
            <a:pPr lvl="1"/>
            <a:r>
              <a:rPr lang="en-US" dirty="0"/>
              <a:t>Access per allocated byte</a:t>
            </a:r>
          </a:p>
          <a:p>
            <a:pPr lvl="1"/>
            <a:r>
              <a:rPr lang="en-US" dirty="0"/>
              <a:t>(GB/s) per (GB allocated)</a:t>
            </a:r>
          </a:p>
          <a:p>
            <a:r>
              <a:rPr lang="en-US" dirty="0"/>
              <a:t>We expect</a:t>
            </a:r>
          </a:p>
          <a:p>
            <a:pPr lvl="1"/>
            <a:r>
              <a:rPr lang="en-US" dirty="0"/>
              <a:t>Higher density in DDR</a:t>
            </a:r>
          </a:p>
          <a:p>
            <a:pPr lvl="1"/>
            <a:r>
              <a:rPr lang="en-US" dirty="0"/>
              <a:t>Lower density in CXL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CD74D2-9152-42F1-D4F2-D448A3FA6199}"/>
              </a:ext>
            </a:extLst>
          </p:cNvPr>
          <p:cNvGrpSpPr/>
          <p:nvPr/>
        </p:nvGrpSpPr>
        <p:grpSpPr>
          <a:xfrm>
            <a:off x="5827390" y="1825624"/>
            <a:ext cx="2410691" cy="3996127"/>
            <a:chOff x="8966378" y="1754209"/>
            <a:chExt cx="2410691" cy="39961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B8CF18-24E6-A1B4-DBBD-F24AD6815A80}"/>
                </a:ext>
              </a:extLst>
            </p:cNvPr>
            <p:cNvSpPr/>
            <p:nvPr/>
          </p:nvSpPr>
          <p:spPr>
            <a:xfrm>
              <a:off x="8966378" y="4007401"/>
              <a:ext cx="2410691" cy="1742935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CXL device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B8CB34-EB80-60AC-17B2-755AEA46E4AD}"/>
                </a:ext>
              </a:extLst>
            </p:cNvPr>
            <p:cNvSpPr/>
            <p:nvPr/>
          </p:nvSpPr>
          <p:spPr>
            <a:xfrm>
              <a:off x="9316699" y="5030317"/>
              <a:ext cx="1710048" cy="720019"/>
            </a:xfrm>
            <a:prstGeom prst="rect">
              <a:avLst/>
            </a:prstGeom>
            <a:solidFill>
              <a:srgbClr val="215F9B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CXL memory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217CDE-F758-CC3D-991A-D81F9E20CCE0}"/>
                </a:ext>
              </a:extLst>
            </p:cNvPr>
            <p:cNvSpPr/>
            <p:nvPr/>
          </p:nvSpPr>
          <p:spPr>
            <a:xfrm>
              <a:off x="9316698" y="4476940"/>
              <a:ext cx="1710048" cy="347639"/>
            </a:xfrm>
            <a:prstGeom prst="rect">
              <a:avLst/>
            </a:prstGeom>
            <a:solidFill>
              <a:srgbClr val="EA71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Tracker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055A6F-590F-9575-6C9F-4705F9C70CA7}"/>
                </a:ext>
              </a:extLst>
            </p:cNvPr>
            <p:cNvSpPr/>
            <p:nvPr/>
          </p:nvSpPr>
          <p:spPr>
            <a:xfrm>
              <a:off x="8966378" y="1754209"/>
              <a:ext cx="2410691" cy="1647178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CPU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405B4F-0D01-5ED9-EF3F-8BF0401BD005}"/>
                </a:ext>
              </a:extLst>
            </p:cNvPr>
            <p:cNvSpPr/>
            <p:nvPr/>
          </p:nvSpPr>
          <p:spPr>
            <a:xfrm>
              <a:off x="9316699" y="2989565"/>
              <a:ext cx="1710048" cy="411822"/>
            </a:xfrm>
            <a:prstGeom prst="rect">
              <a:avLst/>
            </a:prstGeom>
            <a:solidFill>
              <a:srgbClr val="4E95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LLC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5DAC3A-61E3-2DC8-B26E-C99030C85768}"/>
                </a:ext>
              </a:extLst>
            </p:cNvPr>
            <p:cNvSpPr/>
            <p:nvPr/>
          </p:nvSpPr>
          <p:spPr>
            <a:xfrm>
              <a:off x="9316698" y="2145486"/>
              <a:ext cx="1710048" cy="633474"/>
            </a:xfrm>
            <a:prstGeom prst="rect">
              <a:avLst/>
            </a:prstGeom>
            <a:solidFill>
              <a:srgbClr val="F7AE2D"/>
            </a:solidFill>
            <a:ln w="2857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SW Controller</a:t>
              </a:r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0DE905C6-F4F5-C820-CDDE-793A34A9BE2A}"/>
                </a:ext>
              </a:extLst>
            </p:cNvPr>
            <p:cNvCxnSpPr>
              <a:cxnSpLocks/>
              <a:stCxn id="12" idx="2"/>
              <a:endCxn id="6" idx="0"/>
            </p:cNvCxnSpPr>
            <p:nvPr/>
          </p:nvCxnSpPr>
          <p:spPr>
            <a:xfrm rot="16200000" flipH="1">
              <a:off x="9868716" y="3704393"/>
              <a:ext cx="606014" cy="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7AE2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자유형: 도형 144">
            <a:extLst>
              <a:ext uri="{FF2B5EF4-FFF2-40B4-BE49-F238E27FC236}">
                <a16:creationId xmlns:a16="http://schemas.microsoft.com/office/drawing/2014/main" id="{0A754CE1-3D6F-8D84-5A9D-D887B64BB813}"/>
              </a:ext>
            </a:extLst>
          </p:cNvPr>
          <p:cNvSpPr/>
          <p:nvPr/>
        </p:nvSpPr>
        <p:spPr>
          <a:xfrm flipH="1">
            <a:off x="7891819" y="1845528"/>
            <a:ext cx="1044475" cy="3984752"/>
          </a:xfrm>
          <a:custGeom>
            <a:avLst/>
            <a:gdLst>
              <a:gd name="connsiteX0" fmla="*/ 0 w 1181100"/>
              <a:gd name="connsiteY0" fmla="*/ 977900 h 2800350"/>
              <a:gd name="connsiteX1" fmla="*/ 0 w 1181100"/>
              <a:gd name="connsiteY1" fmla="*/ 1219200 h 2800350"/>
              <a:gd name="connsiteX2" fmla="*/ 1181100 w 1181100"/>
              <a:gd name="connsiteY2" fmla="*/ 2800350 h 2800350"/>
              <a:gd name="connsiteX3" fmla="*/ 1181100 w 1181100"/>
              <a:gd name="connsiteY3" fmla="*/ 0 h 2800350"/>
              <a:gd name="connsiteX4" fmla="*/ 0 w 1181100"/>
              <a:gd name="connsiteY4" fmla="*/ 977900 h 2800350"/>
              <a:gd name="connsiteX0" fmla="*/ 0 w 1181100"/>
              <a:gd name="connsiteY0" fmla="*/ 0 h 1822450"/>
              <a:gd name="connsiteX1" fmla="*/ 0 w 1181100"/>
              <a:gd name="connsiteY1" fmla="*/ 241300 h 1822450"/>
              <a:gd name="connsiteX2" fmla="*/ 1181100 w 1181100"/>
              <a:gd name="connsiteY2" fmla="*/ 1822450 h 1822450"/>
              <a:gd name="connsiteX3" fmla="*/ 1181100 w 1181100"/>
              <a:gd name="connsiteY3" fmla="*/ 744574 h 1822450"/>
              <a:gd name="connsiteX4" fmla="*/ 0 w 1181100"/>
              <a:gd name="connsiteY4" fmla="*/ 0 h 1822450"/>
              <a:gd name="connsiteX0" fmla="*/ 0 w 1181100"/>
              <a:gd name="connsiteY0" fmla="*/ 0 h 1184497"/>
              <a:gd name="connsiteX1" fmla="*/ 0 w 1181100"/>
              <a:gd name="connsiteY1" fmla="*/ 241300 h 1184497"/>
              <a:gd name="connsiteX2" fmla="*/ 1181100 w 1181100"/>
              <a:gd name="connsiteY2" fmla="*/ 1184497 h 1184497"/>
              <a:gd name="connsiteX3" fmla="*/ 1181100 w 1181100"/>
              <a:gd name="connsiteY3" fmla="*/ 744574 h 1184497"/>
              <a:gd name="connsiteX4" fmla="*/ 0 w 1181100"/>
              <a:gd name="connsiteY4" fmla="*/ 0 h 1184497"/>
              <a:gd name="connsiteX0" fmla="*/ 0 w 1185243"/>
              <a:gd name="connsiteY0" fmla="*/ 0 h 1184497"/>
              <a:gd name="connsiteX1" fmla="*/ 0 w 1185243"/>
              <a:gd name="connsiteY1" fmla="*/ 241300 h 1184497"/>
              <a:gd name="connsiteX2" fmla="*/ 1181100 w 1185243"/>
              <a:gd name="connsiteY2" fmla="*/ 1184497 h 1184497"/>
              <a:gd name="connsiteX3" fmla="*/ 1185243 w 1185243"/>
              <a:gd name="connsiteY3" fmla="*/ 768386 h 1184497"/>
              <a:gd name="connsiteX4" fmla="*/ 0 w 1185243"/>
              <a:gd name="connsiteY4" fmla="*/ 0 h 1184497"/>
              <a:gd name="connsiteX0" fmla="*/ 0 w 1186280"/>
              <a:gd name="connsiteY0" fmla="*/ 0 h 1208309"/>
              <a:gd name="connsiteX1" fmla="*/ 0 w 1186280"/>
              <a:gd name="connsiteY1" fmla="*/ 241300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1093 w 1186280"/>
              <a:gd name="connsiteY1" fmla="*/ 1086610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197488"/>
              <a:gd name="connsiteX1" fmla="*/ 1093 w 1186280"/>
              <a:gd name="connsiteY1" fmla="*/ 1086610 h 1197488"/>
              <a:gd name="connsiteX2" fmla="*/ 1186280 w 1186280"/>
              <a:gd name="connsiteY2" fmla="*/ 1197488 h 1197488"/>
              <a:gd name="connsiteX3" fmla="*/ 1185243 w 1186280"/>
              <a:gd name="connsiteY3" fmla="*/ 1036207 h 1197488"/>
              <a:gd name="connsiteX4" fmla="*/ 0 w 1186280"/>
              <a:gd name="connsiteY4" fmla="*/ 0 h 1197488"/>
              <a:gd name="connsiteX0" fmla="*/ 0 w 1186280"/>
              <a:gd name="connsiteY0" fmla="*/ 0 h 1566344"/>
              <a:gd name="connsiteX1" fmla="*/ 552288 w 1186280"/>
              <a:gd name="connsiteY1" fmla="*/ 1566344 h 1566344"/>
              <a:gd name="connsiteX2" fmla="*/ 1186280 w 1186280"/>
              <a:gd name="connsiteY2" fmla="*/ 1197488 h 1566344"/>
              <a:gd name="connsiteX3" fmla="*/ 1185243 w 1186280"/>
              <a:gd name="connsiteY3" fmla="*/ 1036207 h 1566344"/>
              <a:gd name="connsiteX4" fmla="*/ 0 w 1186280"/>
              <a:gd name="connsiteY4" fmla="*/ 0 h 1566344"/>
              <a:gd name="connsiteX0" fmla="*/ 0 w 690204"/>
              <a:gd name="connsiteY0" fmla="*/ 0 h 697053"/>
              <a:gd name="connsiteX1" fmla="*/ 56212 w 690204"/>
              <a:gd name="connsiteY1" fmla="*/ 697053 h 697053"/>
              <a:gd name="connsiteX2" fmla="*/ 690204 w 690204"/>
              <a:gd name="connsiteY2" fmla="*/ 328197 h 697053"/>
              <a:gd name="connsiteX3" fmla="*/ 689167 w 690204"/>
              <a:gd name="connsiteY3" fmla="*/ 166916 h 697053"/>
              <a:gd name="connsiteX4" fmla="*/ 0 w 690204"/>
              <a:gd name="connsiteY4" fmla="*/ 0 h 697053"/>
              <a:gd name="connsiteX0" fmla="*/ 11635 w 634000"/>
              <a:gd name="connsiteY0" fmla="*/ 0 h 693446"/>
              <a:gd name="connsiteX1" fmla="*/ 8 w 634000"/>
              <a:gd name="connsiteY1" fmla="*/ 693446 h 693446"/>
              <a:gd name="connsiteX2" fmla="*/ 634000 w 634000"/>
              <a:gd name="connsiteY2" fmla="*/ 324590 h 693446"/>
              <a:gd name="connsiteX3" fmla="*/ 632963 w 634000"/>
              <a:gd name="connsiteY3" fmla="*/ 163309 h 693446"/>
              <a:gd name="connsiteX4" fmla="*/ 11635 w 634000"/>
              <a:gd name="connsiteY4" fmla="*/ 0 h 693446"/>
              <a:gd name="connsiteX0" fmla="*/ 0 w 635085"/>
              <a:gd name="connsiteY0" fmla="*/ 0 h 689839"/>
              <a:gd name="connsiteX1" fmla="*/ 1093 w 635085"/>
              <a:gd name="connsiteY1" fmla="*/ 689839 h 689839"/>
              <a:gd name="connsiteX2" fmla="*/ 635085 w 635085"/>
              <a:gd name="connsiteY2" fmla="*/ 320983 h 689839"/>
              <a:gd name="connsiteX3" fmla="*/ 634048 w 635085"/>
              <a:gd name="connsiteY3" fmla="*/ 159702 h 689839"/>
              <a:gd name="connsiteX4" fmla="*/ 0 w 635085"/>
              <a:gd name="connsiteY4" fmla="*/ 0 h 689839"/>
              <a:gd name="connsiteX0" fmla="*/ 0 w 635085"/>
              <a:gd name="connsiteY0" fmla="*/ 0 h 686232"/>
              <a:gd name="connsiteX1" fmla="*/ 1093 w 635085"/>
              <a:gd name="connsiteY1" fmla="*/ 686232 h 686232"/>
              <a:gd name="connsiteX2" fmla="*/ 635085 w 635085"/>
              <a:gd name="connsiteY2" fmla="*/ 317376 h 686232"/>
              <a:gd name="connsiteX3" fmla="*/ 634048 w 635085"/>
              <a:gd name="connsiteY3" fmla="*/ 156095 h 686232"/>
              <a:gd name="connsiteX4" fmla="*/ 0 w 635085"/>
              <a:gd name="connsiteY4" fmla="*/ 0 h 686232"/>
              <a:gd name="connsiteX0" fmla="*/ 28591 w 633996"/>
              <a:gd name="connsiteY0" fmla="*/ 0 h 689839"/>
              <a:gd name="connsiteX1" fmla="*/ 4 w 633996"/>
              <a:gd name="connsiteY1" fmla="*/ 689839 h 689839"/>
              <a:gd name="connsiteX2" fmla="*/ 633996 w 633996"/>
              <a:gd name="connsiteY2" fmla="*/ 320983 h 689839"/>
              <a:gd name="connsiteX3" fmla="*/ 632959 w 633996"/>
              <a:gd name="connsiteY3" fmla="*/ 159702 h 689839"/>
              <a:gd name="connsiteX4" fmla="*/ 28591 w 633996"/>
              <a:gd name="connsiteY4" fmla="*/ 0 h 689839"/>
              <a:gd name="connsiteX0" fmla="*/ 11634 w 633999"/>
              <a:gd name="connsiteY0" fmla="*/ 0 h 686232"/>
              <a:gd name="connsiteX1" fmla="*/ 7 w 633999"/>
              <a:gd name="connsiteY1" fmla="*/ 686232 h 686232"/>
              <a:gd name="connsiteX2" fmla="*/ 633999 w 633999"/>
              <a:gd name="connsiteY2" fmla="*/ 317376 h 686232"/>
              <a:gd name="connsiteX3" fmla="*/ 632962 w 633999"/>
              <a:gd name="connsiteY3" fmla="*/ 156095 h 686232"/>
              <a:gd name="connsiteX4" fmla="*/ 11634 w 633999"/>
              <a:gd name="connsiteY4" fmla="*/ 0 h 686232"/>
              <a:gd name="connsiteX0" fmla="*/ 0 w 640587"/>
              <a:gd name="connsiteY0" fmla="*/ 0 h 682538"/>
              <a:gd name="connsiteX1" fmla="*/ 6595 w 640587"/>
              <a:gd name="connsiteY1" fmla="*/ 682538 h 682538"/>
              <a:gd name="connsiteX2" fmla="*/ 640587 w 640587"/>
              <a:gd name="connsiteY2" fmla="*/ 313682 h 682538"/>
              <a:gd name="connsiteX3" fmla="*/ 639550 w 640587"/>
              <a:gd name="connsiteY3" fmla="*/ 152401 h 682538"/>
              <a:gd name="connsiteX4" fmla="*/ 0 w 640587"/>
              <a:gd name="connsiteY4" fmla="*/ 0 h 682538"/>
              <a:gd name="connsiteX0" fmla="*/ 0 w 663365"/>
              <a:gd name="connsiteY0" fmla="*/ 0 h 704701"/>
              <a:gd name="connsiteX1" fmla="*/ 29373 w 663365"/>
              <a:gd name="connsiteY1" fmla="*/ 704701 h 704701"/>
              <a:gd name="connsiteX2" fmla="*/ 663365 w 663365"/>
              <a:gd name="connsiteY2" fmla="*/ 335845 h 704701"/>
              <a:gd name="connsiteX3" fmla="*/ 662328 w 663365"/>
              <a:gd name="connsiteY3" fmla="*/ 174564 h 704701"/>
              <a:gd name="connsiteX4" fmla="*/ 0 w 663365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74564 h 704701"/>
              <a:gd name="connsiteX4" fmla="*/ 7083 w 670448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86620 h 704701"/>
              <a:gd name="connsiteX4" fmla="*/ 7083 w 670448"/>
              <a:gd name="connsiteY4" fmla="*/ 0 h 704701"/>
              <a:gd name="connsiteX0" fmla="*/ 0 w 678233"/>
              <a:gd name="connsiteY0" fmla="*/ 0 h 700683"/>
              <a:gd name="connsiteX1" fmla="*/ 7797 w 678233"/>
              <a:gd name="connsiteY1" fmla="*/ 700683 h 700683"/>
              <a:gd name="connsiteX2" fmla="*/ 678233 w 678233"/>
              <a:gd name="connsiteY2" fmla="*/ 331827 h 700683"/>
              <a:gd name="connsiteX3" fmla="*/ 677196 w 678233"/>
              <a:gd name="connsiteY3" fmla="*/ 182602 h 700683"/>
              <a:gd name="connsiteX4" fmla="*/ 0 w 678233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331827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462998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  <a:gd name="connsiteX0" fmla="*/ 2148 w 669450"/>
              <a:gd name="connsiteY0" fmla="*/ 0 h 700683"/>
              <a:gd name="connsiteX1" fmla="*/ 33 w 669450"/>
              <a:gd name="connsiteY1" fmla="*/ 700683 h 700683"/>
              <a:gd name="connsiteX2" fmla="*/ 665567 w 669450"/>
              <a:gd name="connsiteY2" fmla="*/ 459023 h 700683"/>
              <a:gd name="connsiteX3" fmla="*/ 669432 w 669450"/>
              <a:gd name="connsiteY3" fmla="*/ 182602 h 700683"/>
              <a:gd name="connsiteX4" fmla="*/ 2148 w 669450"/>
              <a:gd name="connsiteY4" fmla="*/ 0 h 700683"/>
              <a:gd name="connsiteX0" fmla="*/ 0 w 667302"/>
              <a:gd name="connsiteY0" fmla="*/ 0 h 1631733"/>
              <a:gd name="connsiteX1" fmla="*/ 147295 w 667302"/>
              <a:gd name="connsiteY1" fmla="*/ 1631733 h 1631733"/>
              <a:gd name="connsiteX2" fmla="*/ 663419 w 667302"/>
              <a:gd name="connsiteY2" fmla="*/ 459023 h 1631733"/>
              <a:gd name="connsiteX3" fmla="*/ 667284 w 667302"/>
              <a:gd name="connsiteY3" fmla="*/ 182602 h 1631733"/>
              <a:gd name="connsiteX4" fmla="*/ 0 w 667302"/>
              <a:gd name="connsiteY4" fmla="*/ 0 h 1631733"/>
              <a:gd name="connsiteX0" fmla="*/ 4899 w 520024"/>
              <a:gd name="connsiteY0" fmla="*/ 0 h 1593594"/>
              <a:gd name="connsiteX1" fmla="*/ 17 w 520024"/>
              <a:gd name="connsiteY1" fmla="*/ 1593594 h 1593594"/>
              <a:gd name="connsiteX2" fmla="*/ 516141 w 520024"/>
              <a:gd name="connsiteY2" fmla="*/ 420884 h 1593594"/>
              <a:gd name="connsiteX3" fmla="*/ 520006 w 520024"/>
              <a:gd name="connsiteY3" fmla="*/ 144463 h 1593594"/>
              <a:gd name="connsiteX4" fmla="*/ 4899 w 520024"/>
              <a:gd name="connsiteY4" fmla="*/ 0 h 1593594"/>
              <a:gd name="connsiteX0" fmla="*/ 0 w 515125"/>
              <a:gd name="connsiteY0" fmla="*/ 0 h 1600324"/>
              <a:gd name="connsiteX1" fmla="*/ 8952 w 515125"/>
              <a:gd name="connsiteY1" fmla="*/ 1600324 h 1600324"/>
              <a:gd name="connsiteX2" fmla="*/ 511242 w 515125"/>
              <a:gd name="connsiteY2" fmla="*/ 420884 h 1600324"/>
              <a:gd name="connsiteX3" fmla="*/ 515107 w 515125"/>
              <a:gd name="connsiteY3" fmla="*/ 144463 h 1600324"/>
              <a:gd name="connsiteX4" fmla="*/ 0 w 515125"/>
              <a:gd name="connsiteY4" fmla="*/ 0 h 1600324"/>
              <a:gd name="connsiteX0" fmla="*/ 0 w 515125"/>
              <a:gd name="connsiteY0" fmla="*/ 0 h 1593593"/>
              <a:gd name="connsiteX1" fmla="*/ 651 w 515125"/>
              <a:gd name="connsiteY1" fmla="*/ 1593593 h 1593593"/>
              <a:gd name="connsiteX2" fmla="*/ 511242 w 515125"/>
              <a:gd name="connsiteY2" fmla="*/ 420884 h 1593593"/>
              <a:gd name="connsiteX3" fmla="*/ 515107 w 515125"/>
              <a:gd name="connsiteY3" fmla="*/ 144463 h 1593593"/>
              <a:gd name="connsiteX4" fmla="*/ 0 w 515125"/>
              <a:gd name="connsiteY4" fmla="*/ 0 h 1593593"/>
              <a:gd name="connsiteX0" fmla="*/ 0 w 515125"/>
              <a:gd name="connsiteY0" fmla="*/ 0 h 1593593"/>
              <a:gd name="connsiteX1" fmla="*/ 651 w 515125"/>
              <a:gd name="connsiteY1" fmla="*/ 1593593 h 1593593"/>
              <a:gd name="connsiteX2" fmla="*/ 511242 w 515125"/>
              <a:gd name="connsiteY2" fmla="*/ 420884 h 1593593"/>
              <a:gd name="connsiteX3" fmla="*/ 515107 w 515125"/>
              <a:gd name="connsiteY3" fmla="*/ 144463 h 1593593"/>
              <a:gd name="connsiteX4" fmla="*/ 0 w 515125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51" h="1593593">
                <a:moveTo>
                  <a:pt x="0" y="0"/>
                </a:moveTo>
                <a:cubicBezTo>
                  <a:pt x="364" y="362203"/>
                  <a:pt x="287" y="1231390"/>
                  <a:pt x="651" y="1593593"/>
                </a:cubicBezTo>
                <a:cubicBezTo>
                  <a:pt x="113456" y="1376415"/>
                  <a:pt x="417804" y="631333"/>
                  <a:pt x="514008" y="405180"/>
                </a:cubicBezTo>
                <a:cubicBezTo>
                  <a:pt x="513662" y="258539"/>
                  <a:pt x="515453" y="291104"/>
                  <a:pt x="515107" y="14446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88409B17-259B-CB44-2833-70C08F2F05FD}"/>
              </a:ext>
            </a:extLst>
          </p:cNvPr>
          <p:cNvCxnSpPr>
            <a:cxnSpLocks/>
            <a:stCxn id="13" idx="3"/>
            <a:endCxn id="8" idx="3"/>
          </p:cNvCxnSpPr>
          <p:nvPr/>
        </p:nvCxnSpPr>
        <p:spPr>
          <a:xfrm>
            <a:off x="7887758" y="2533638"/>
            <a:ext cx="12700" cy="2188537"/>
          </a:xfrm>
          <a:prstGeom prst="curvedConnector3">
            <a:avLst>
              <a:gd name="adj1" fmla="val 4608000"/>
            </a:avLst>
          </a:prstGeom>
          <a:ln w="57150">
            <a:solidFill>
              <a:srgbClr val="F7AE2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485BE97-B2AD-211C-3603-38268FC45099}"/>
              </a:ext>
            </a:extLst>
          </p:cNvPr>
          <p:cNvGrpSpPr/>
          <p:nvPr/>
        </p:nvGrpSpPr>
        <p:grpSpPr>
          <a:xfrm>
            <a:off x="8936294" y="1845528"/>
            <a:ext cx="3152435" cy="4352214"/>
            <a:chOff x="838200" y="2138141"/>
            <a:chExt cx="3152435" cy="435221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E2CF17C-7906-DF7D-9F10-1385343EB880}"/>
                </a:ext>
              </a:extLst>
            </p:cNvPr>
            <p:cNvSpPr/>
            <p:nvPr/>
          </p:nvSpPr>
          <p:spPr>
            <a:xfrm>
              <a:off x="838200" y="2138141"/>
              <a:ext cx="3152435" cy="3996127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8228DBE-2786-1D9F-8D10-05F3C27C102E}"/>
                </a:ext>
              </a:extLst>
            </p:cNvPr>
            <p:cNvSpPr/>
            <p:nvPr/>
          </p:nvSpPr>
          <p:spPr>
            <a:xfrm>
              <a:off x="1255625" y="5148094"/>
              <a:ext cx="2317585" cy="532309"/>
            </a:xfrm>
            <a:prstGeom prst="rect">
              <a:avLst/>
            </a:prstGeom>
            <a:solidFill>
              <a:srgbClr val="A12A93"/>
            </a:solidFill>
            <a:ln w="2857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Set tracker rate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278E8C6-DAED-97D9-0C89-E5CAECB071C6}"/>
                </a:ext>
              </a:extLst>
            </p:cNvPr>
            <p:cNvGrpSpPr/>
            <p:nvPr/>
          </p:nvGrpSpPr>
          <p:grpSpPr>
            <a:xfrm>
              <a:off x="838200" y="2167297"/>
              <a:ext cx="1421910" cy="2526932"/>
              <a:chOff x="8943109" y="1854780"/>
              <a:chExt cx="1421910" cy="252693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5FD08F-C3F7-1D1E-9071-A8B34097C719}"/>
                  </a:ext>
                </a:extLst>
              </p:cNvPr>
              <p:cNvSpPr txBox="1"/>
              <p:nvPr/>
            </p:nvSpPr>
            <p:spPr>
              <a:xfrm>
                <a:off x="9411982" y="185478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A1D99DD-DEC5-F7AD-BBB7-501474F75B12}"/>
                  </a:ext>
                </a:extLst>
              </p:cNvPr>
              <p:cNvSpPr/>
              <p:nvPr/>
            </p:nvSpPr>
            <p:spPr>
              <a:xfrm>
                <a:off x="8943109" y="2210867"/>
                <a:ext cx="1421910" cy="2170845"/>
              </a:xfrm>
              <a:prstGeom prst="rect">
                <a:avLst/>
              </a:prstGeom>
              <a:solidFill>
                <a:srgbClr val="747474"/>
              </a:solidFill>
              <a:ln w="285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D_cxl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82390CE-FB3C-FFBF-728C-05240634DD5C}"/>
                  </a:ext>
                </a:extLst>
              </p:cNvPr>
              <p:cNvGrpSpPr/>
              <p:nvPr/>
            </p:nvGrpSpPr>
            <p:grpSpPr>
              <a:xfrm>
                <a:off x="9081371" y="2649214"/>
                <a:ext cx="1145386" cy="1236462"/>
                <a:chOff x="9118206" y="2248497"/>
                <a:chExt cx="1371601" cy="687304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5AA854B-0189-6CCB-F4CE-E053B717DB39}"/>
                    </a:ext>
                  </a:extLst>
                </p:cNvPr>
                <p:cNvSpPr/>
                <p:nvPr/>
              </p:nvSpPr>
              <p:spPr>
                <a:xfrm>
                  <a:off x="9118207" y="2248497"/>
                  <a:ext cx="1371600" cy="461801"/>
                </a:xfrm>
                <a:prstGeom prst="rect">
                  <a:avLst/>
                </a:prstGeom>
                <a:solidFill>
                  <a:srgbClr val="4DA82E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BW CXL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D928B855-09E1-9FFD-5D4D-97CE5B960335}"/>
                    </a:ext>
                  </a:extLst>
                </p:cNvPr>
                <p:cNvSpPr/>
                <p:nvPr/>
              </p:nvSpPr>
              <p:spPr>
                <a:xfrm>
                  <a:off x="9118206" y="2710300"/>
                  <a:ext cx="1371600" cy="225501"/>
                </a:xfrm>
                <a:prstGeom prst="rect">
                  <a:avLst/>
                </a:prstGeom>
                <a:solidFill>
                  <a:srgbClr val="EA713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Size CXL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16C1D9A-BE08-F722-7588-0F301CB87235}"/>
                </a:ext>
              </a:extLst>
            </p:cNvPr>
            <p:cNvGrpSpPr/>
            <p:nvPr/>
          </p:nvGrpSpPr>
          <p:grpSpPr>
            <a:xfrm>
              <a:off x="2567760" y="2523384"/>
              <a:ext cx="1421910" cy="2170845"/>
              <a:chOff x="10529342" y="2210867"/>
              <a:chExt cx="1421910" cy="217084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68FE886-3A8F-1343-CFF5-4FECE5DDDB09}"/>
                  </a:ext>
                </a:extLst>
              </p:cNvPr>
              <p:cNvSpPr/>
              <p:nvPr/>
            </p:nvSpPr>
            <p:spPr>
              <a:xfrm>
                <a:off x="10529342" y="2210867"/>
                <a:ext cx="1421910" cy="2170845"/>
              </a:xfrm>
              <a:prstGeom prst="rect">
                <a:avLst/>
              </a:prstGeom>
              <a:solidFill>
                <a:srgbClr val="747474"/>
              </a:solidFill>
              <a:ln w="285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D_ddr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B3C823E6-FE24-91B0-B504-AE01FEF00416}"/>
                  </a:ext>
                </a:extLst>
              </p:cNvPr>
              <p:cNvGrpSpPr/>
              <p:nvPr/>
            </p:nvGrpSpPr>
            <p:grpSpPr>
              <a:xfrm>
                <a:off x="10667603" y="2649214"/>
                <a:ext cx="1145385" cy="1236458"/>
                <a:chOff x="9118206" y="2248495"/>
                <a:chExt cx="1371600" cy="687301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86D6633-9E6E-CEBF-CBE3-A59B1EB4C000}"/>
                    </a:ext>
                  </a:extLst>
                </p:cNvPr>
                <p:cNvSpPr/>
                <p:nvPr/>
              </p:nvSpPr>
              <p:spPr>
                <a:xfrm>
                  <a:off x="9118206" y="2248495"/>
                  <a:ext cx="1371600" cy="150494"/>
                </a:xfrm>
                <a:prstGeom prst="rect">
                  <a:avLst/>
                </a:prstGeom>
                <a:solidFill>
                  <a:srgbClr val="4DA82E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BW DDR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39E78B9-12B1-D21C-FB9B-190BDF7C8E55}"/>
                    </a:ext>
                  </a:extLst>
                </p:cNvPr>
                <p:cNvSpPr/>
                <p:nvPr/>
              </p:nvSpPr>
              <p:spPr>
                <a:xfrm>
                  <a:off x="9118206" y="2717012"/>
                  <a:ext cx="1371600" cy="218784"/>
                </a:xfrm>
                <a:prstGeom prst="rect">
                  <a:avLst/>
                </a:prstGeom>
                <a:solidFill>
                  <a:srgbClr val="EA713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Size DDR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3" name="Down Arrow 62">
              <a:extLst>
                <a:ext uri="{FF2B5EF4-FFF2-40B4-BE49-F238E27FC236}">
                  <a16:creationId xmlns:a16="http://schemas.microsoft.com/office/drawing/2014/main" id="{419E0E1A-BACF-15AD-7784-39891D9E60B0}"/>
                </a:ext>
              </a:extLst>
            </p:cNvPr>
            <p:cNvSpPr/>
            <p:nvPr/>
          </p:nvSpPr>
          <p:spPr>
            <a:xfrm>
              <a:off x="2191461" y="5680403"/>
              <a:ext cx="445913" cy="453865"/>
            </a:xfrm>
            <a:prstGeom prst="downArrow">
              <a:avLst/>
            </a:prstGeom>
            <a:solidFill>
              <a:srgbClr val="215F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8C24C1A-557B-0FED-EAF8-5349D9186010}"/>
                </a:ext>
              </a:extLst>
            </p:cNvPr>
            <p:cNvSpPr txBox="1"/>
            <p:nvPr/>
          </p:nvSpPr>
          <p:spPr>
            <a:xfrm>
              <a:off x="1219219" y="6121023"/>
              <a:ext cx="2390399" cy="369332"/>
            </a:xfrm>
            <a:prstGeom prst="rect">
              <a:avLst/>
            </a:prstGeom>
            <a:solidFill>
              <a:srgbClr val="4DA82E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Output more address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0AC57F5-1464-1CC6-9857-6EA657FC7EB9}"/>
                </a:ext>
              </a:extLst>
            </p:cNvPr>
            <p:cNvSpPr txBox="1"/>
            <p:nvPr/>
          </p:nvSpPr>
          <p:spPr>
            <a:xfrm>
              <a:off x="1424402" y="4736097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High CXL density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D2FDB07-ABEF-0733-C1B6-084A8093A3F9}"/>
              </a:ext>
            </a:extLst>
          </p:cNvPr>
          <p:cNvGrpSpPr/>
          <p:nvPr/>
        </p:nvGrpSpPr>
        <p:grpSpPr>
          <a:xfrm>
            <a:off x="8936294" y="1845528"/>
            <a:ext cx="3152435" cy="4352214"/>
            <a:chOff x="4282149" y="2138141"/>
            <a:chExt cx="3152435" cy="435221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7BB389B-58D6-7DCC-5042-8AD1B667A72D}"/>
                </a:ext>
              </a:extLst>
            </p:cNvPr>
            <p:cNvSpPr/>
            <p:nvPr/>
          </p:nvSpPr>
          <p:spPr>
            <a:xfrm>
              <a:off x="4282149" y="2138141"/>
              <a:ext cx="3152435" cy="3996127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E4D2E70-852D-E9BD-2EC3-19E00468BCA1}"/>
                </a:ext>
              </a:extLst>
            </p:cNvPr>
            <p:cNvSpPr/>
            <p:nvPr/>
          </p:nvSpPr>
          <p:spPr>
            <a:xfrm>
              <a:off x="4699574" y="5134579"/>
              <a:ext cx="2317585" cy="532309"/>
            </a:xfrm>
            <a:prstGeom prst="rect">
              <a:avLst/>
            </a:prstGeom>
            <a:solidFill>
              <a:srgbClr val="A12A93"/>
            </a:solidFill>
            <a:ln w="2857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Set tracker rate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F36CC5C-5513-7CF6-69A0-0CF8217671C1}"/>
                </a:ext>
              </a:extLst>
            </p:cNvPr>
            <p:cNvGrpSpPr/>
            <p:nvPr/>
          </p:nvGrpSpPr>
          <p:grpSpPr>
            <a:xfrm>
              <a:off x="4282149" y="2167297"/>
              <a:ext cx="1421910" cy="2526932"/>
              <a:chOff x="8943109" y="1854780"/>
              <a:chExt cx="1421910" cy="2526932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568A69A-0059-8075-BA87-A011C59AFF25}"/>
                  </a:ext>
                </a:extLst>
              </p:cNvPr>
              <p:cNvSpPr txBox="1"/>
              <p:nvPr/>
            </p:nvSpPr>
            <p:spPr>
              <a:xfrm>
                <a:off x="9411982" y="185478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D780BF1-D085-1BA0-F666-C859EB5B58D5}"/>
                  </a:ext>
                </a:extLst>
              </p:cNvPr>
              <p:cNvSpPr/>
              <p:nvPr/>
            </p:nvSpPr>
            <p:spPr>
              <a:xfrm>
                <a:off x="8943109" y="2210867"/>
                <a:ext cx="1421910" cy="2170845"/>
              </a:xfrm>
              <a:prstGeom prst="rect">
                <a:avLst/>
              </a:prstGeom>
              <a:solidFill>
                <a:srgbClr val="747474"/>
              </a:solidFill>
              <a:ln w="285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D_cxl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18824F76-3ECA-6C73-DB2A-E433C2FECB3E}"/>
                  </a:ext>
                </a:extLst>
              </p:cNvPr>
              <p:cNvGrpSpPr/>
              <p:nvPr/>
            </p:nvGrpSpPr>
            <p:grpSpPr>
              <a:xfrm>
                <a:off x="9081373" y="2649213"/>
                <a:ext cx="1155954" cy="1236463"/>
                <a:chOff x="9118207" y="2248498"/>
                <a:chExt cx="1384256" cy="687305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E2D96EA-46DB-6E1D-A0B2-A07FACC686DA}"/>
                    </a:ext>
                  </a:extLst>
                </p:cNvPr>
                <p:cNvSpPr/>
                <p:nvPr/>
              </p:nvSpPr>
              <p:spPr>
                <a:xfrm>
                  <a:off x="9118207" y="2248498"/>
                  <a:ext cx="1371600" cy="259738"/>
                </a:xfrm>
                <a:prstGeom prst="rect">
                  <a:avLst/>
                </a:prstGeom>
                <a:solidFill>
                  <a:srgbClr val="4DA82E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BW CXL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7D8273F0-A2FC-76E1-A6F4-BD6619EF6A1D}"/>
                    </a:ext>
                  </a:extLst>
                </p:cNvPr>
                <p:cNvSpPr/>
                <p:nvPr/>
              </p:nvSpPr>
              <p:spPr>
                <a:xfrm>
                  <a:off x="9130863" y="2710300"/>
                  <a:ext cx="1371600" cy="225503"/>
                </a:xfrm>
                <a:prstGeom prst="rect">
                  <a:avLst/>
                </a:prstGeom>
                <a:solidFill>
                  <a:srgbClr val="EA713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Size CXL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5707AB1-09C8-12EB-55D6-E66EBEF3F04E}"/>
                </a:ext>
              </a:extLst>
            </p:cNvPr>
            <p:cNvGrpSpPr/>
            <p:nvPr/>
          </p:nvGrpSpPr>
          <p:grpSpPr>
            <a:xfrm>
              <a:off x="6011709" y="2523384"/>
              <a:ext cx="1421910" cy="2170845"/>
              <a:chOff x="10529342" y="2210867"/>
              <a:chExt cx="1421910" cy="2170845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79389F2-187E-D15A-A5E8-848975BA1668}"/>
                  </a:ext>
                </a:extLst>
              </p:cNvPr>
              <p:cNvSpPr/>
              <p:nvPr/>
            </p:nvSpPr>
            <p:spPr>
              <a:xfrm>
                <a:off x="10529342" y="2210867"/>
                <a:ext cx="1421910" cy="2170845"/>
              </a:xfrm>
              <a:prstGeom prst="rect">
                <a:avLst/>
              </a:prstGeom>
              <a:solidFill>
                <a:srgbClr val="747474"/>
              </a:solidFill>
              <a:ln w="285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D_ddr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238BD57-C6B8-83A5-DB4A-A8F85E88EDB8}"/>
                  </a:ext>
                </a:extLst>
              </p:cNvPr>
              <p:cNvGrpSpPr/>
              <p:nvPr/>
            </p:nvGrpSpPr>
            <p:grpSpPr>
              <a:xfrm>
                <a:off x="10667603" y="2649216"/>
                <a:ext cx="1145385" cy="1236458"/>
                <a:chOff x="9118206" y="2248496"/>
                <a:chExt cx="1371600" cy="687301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8ACF1EEF-D692-5EAA-B555-A14D744EA552}"/>
                    </a:ext>
                  </a:extLst>
                </p:cNvPr>
                <p:cNvSpPr/>
                <p:nvPr/>
              </p:nvSpPr>
              <p:spPr>
                <a:xfrm>
                  <a:off x="9118206" y="2248496"/>
                  <a:ext cx="1371600" cy="259736"/>
                </a:xfrm>
                <a:prstGeom prst="rect">
                  <a:avLst/>
                </a:prstGeom>
                <a:solidFill>
                  <a:srgbClr val="4DA82E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BW DDR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C13CD1-1E11-2A32-8BD6-14929BF47C7F}"/>
                    </a:ext>
                  </a:extLst>
                </p:cNvPr>
                <p:cNvSpPr/>
                <p:nvPr/>
              </p:nvSpPr>
              <p:spPr>
                <a:xfrm>
                  <a:off x="9118206" y="2717012"/>
                  <a:ext cx="1371600" cy="218785"/>
                </a:xfrm>
                <a:prstGeom prst="rect">
                  <a:avLst/>
                </a:prstGeom>
                <a:solidFill>
                  <a:srgbClr val="EA713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Size DDR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0" name="Down Arrow 79">
              <a:extLst>
                <a:ext uri="{FF2B5EF4-FFF2-40B4-BE49-F238E27FC236}">
                  <a16:creationId xmlns:a16="http://schemas.microsoft.com/office/drawing/2014/main" id="{6B207241-B6A2-831A-CC74-F6026840F39E}"/>
                </a:ext>
              </a:extLst>
            </p:cNvPr>
            <p:cNvSpPr/>
            <p:nvPr/>
          </p:nvSpPr>
          <p:spPr>
            <a:xfrm>
              <a:off x="5635409" y="5667158"/>
              <a:ext cx="445913" cy="453865"/>
            </a:xfrm>
            <a:prstGeom prst="downArrow">
              <a:avLst/>
            </a:prstGeom>
            <a:solidFill>
              <a:srgbClr val="215F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BEF6429-1A3E-A2A7-C3BB-42241C857A0B}"/>
                </a:ext>
              </a:extLst>
            </p:cNvPr>
            <p:cNvSpPr txBox="1"/>
            <p:nvPr/>
          </p:nvSpPr>
          <p:spPr>
            <a:xfrm>
              <a:off x="5330022" y="6121023"/>
              <a:ext cx="1056701" cy="369332"/>
            </a:xfrm>
            <a:prstGeom prst="rect">
              <a:avLst/>
            </a:prstGeom>
            <a:solidFill>
              <a:srgbClr val="F7AE2D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Stabilize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97BDFE9-A32D-9299-B41F-2A3022E164A3}"/>
                </a:ext>
              </a:extLst>
            </p:cNvPr>
            <p:cNvSpPr txBox="1"/>
            <p:nvPr/>
          </p:nvSpPr>
          <p:spPr>
            <a:xfrm>
              <a:off x="4881174" y="4736741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Matching density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7FCB939-EC84-E1C9-372E-F37802174B6B}"/>
              </a:ext>
            </a:extLst>
          </p:cNvPr>
          <p:cNvGrpSpPr/>
          <p:nvPr/>
        </p:nvGrpSpPr>
        <p:grpSpPr>
          <a:xfrm>
            <a:off x="8936294" y="1844662"/>
            <a:ext cx="3152435" cy="4353947"/>
            <a:chOff x="7779862" y="2138141"/>
            <a:chExt cx="3152435" cy="4353947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EF491FE-3FB6-3E2C-C872-2A89E56E0697}"/>
                </a:ext>
              </a:extLst>
            </p:cNvPr>
            <p:cNvSpPr/>
            <p:nvPr/>
          </p:nvSpPr>
          <p:spPr>
            <a:xfrm>
              <a:off x="7779862" y="2138141"/>
              <a:ext cx="3152435" cy="3996127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830E1D9-5975-16E4-98B5-EB65BCD23648}"/>
                </a:ext>
              </a:extLst>
            </p:cNvPr>
            <p:cNvSpPr/>
            <p:nvPr/>
          </p:nvSpPr>
          <p:spPr>
            <a:xfrm>
              <a:off x="8197287" y="5137772"/>
              <a:ext cx="2317585" cy="532309"/>
            </a:xfrm>
            <a:prstGeom prst="rect">
              <a:avLst/>
            </a:prstGeom>
            <a:solidFill>
              <a:srgbClr val="A12A93"/>
            </a:solidFill>
            <a:ln w="2857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Set tracker rate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C7B24DE-3003-DC3A-96C9-8F7C93BA0A80}"/>
                </a:ext>
              </a:extLst>
            </p:cNvPr>
            <p:cNvGrpSpPr/>
            <p:nvPr/>
          </p:nvGrpSpPr>
          <p:grpSpPr>
            <a:xfrm>
              <a:off x="7779862" y="2167297"/>
              <a:ext cx="1421910" cy="2526932"/>
              <a:chOff x="8943109" y="1854780"/>
              <a:chExt cx="1421910" cy="2526932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5C652CB6-5CDE-AE77-1DBC-5BF54137CBC6}"/>
                  </a:ext>
                </a:extLst>
              </p:cNvPr>
              <p:cNvSpPr txBox="1"/>
              <p:nvPr/>
            </p:nvSpPr>
            <p:spPr>
              <a:xfrm>
                <a:off x="9411982" y="185478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73ECE418-2DD1-B6C2-3081-47AC26165985}"/>
                  </a:ext>
                </a:extLst>
              </p:cNvPr>
              <p:cNvSpPr/>
              <p:nvPr/>
            </p:nvSpPr>
            <p:spPr>
              <a:xfrm>
                <a:off x="8943109" y="2210867"/>
                <a:ext cx="1421910" cy="2170845"/>
              </a:xfrm>
              <a:prstGeom prst="rect">
                <a:avLst/>
              </a:prstGeom>
              <a:solidFill>
                <a:srgbClr val="747474"/>
              </a:solidFill>
              <a:ln w="285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D_cxl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2EA16C5F-B446-6BC8-23D4-E3A5BBE3840A}"/>
                  </a:ext>
                </a:extLst>
              </p:cNvPr>
              <p:cNvGrpSpPr/>
              <p:nvPr/>
            </p:nvGrpSpPr>
            <p:grpSpPr>
              <a:xfrm>
                <a:off x="9081373" y="2649213"/>
                <a:ext cx="1155954" cy="1236463"/>
                <a:chOff x="9118207" y="2248498"/>
                <a:chExt cx="1384256" cy="687305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FDD17DCC-F838-C866-0EAA-4AE610A0022E}"/>
                    </a:ext>
                  </a:extLst>
                </p:cNvPr>
                <p:cNvSpPr/>
                <p:nvPr/>
              </p:nvSpPr>
              <p:spPr>
                <a:xfrm>
                  <a:off x="9118207" y="2248498"/>
                  <a:ext cx="1371600" cy="150496"/>
                </a:xfrm>
                <a:prstGeom prst="rect">
                  <a:avLst/>
                </a:prstGeom>
                <a:solidFill>
                  <a:srgbClr val="4DA82E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BW CXL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1C3D3F8-CAE3-8B65-02AB-F5CCF0C44602}"/>
                    </a:ext>
                  </a:extLst>
                </p:cNvPr>
                <p:cNvSpPr/>
                <p:nvPr/>
              </p:nvSpPr>
              <p:spPr>
                <a:xfrm>
                  <a:off x="9130863" y="2710300"/>
                  <a:ext cx="1371600" cy="225503"/>
                </a:xfrm>
                <a:prstGeom prst="rect">
                  <a:avLst/>
                </a:prstGeom>
                <a:solidFill>
                  <a:srgbClr val="EA713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Size CXL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C8DFFB0-F9F4-BBCB-7702-D98F08055E48}"/>
                </a:ext>
              </a:extLst>
            </p:cNvPr>
            <p:cNvGrpSpPr/>
            <p:nvPr/>
          </p:nvGrpSpPr>
          <p:grpSpPr>
            <a:xfrm>
              <a:off x="9509422" y="2523384"/>
              <a:ext cx="1421910" cy="2170845"/>
              <a:chOff x="10529342" y="2210867"/>
              <a:chExt cx="1421910" cy="2170845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BF73683-9A36-2EBB-6309-C54335099308}"/>
                  </a:ext>
                </a:extLst>
              </p:cNvPr>
              <p:cNvSpPr/>
              <p:nvPr/>
            </p:nvSpPr>
            <p:spPr>
              <a:xfrm>
                <a:off x="10529342" y="2210867"/>
                <a:ext cx="1421910" cy="2170845"/>
              </a:xfrm>
              <a:prstGeom prst="rect">
                <a:avLst/>
              </a:prstGeom>
              <a:solidFill>
                <a:srgbClr val="747474"/>
              </a:solidFill>
              <a:ln w="285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D_ddr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048F36F-CF85-BD95-5E2D-D78726D6D662}"/>
                  </a:ext>
                </a:extLst>
              </p:cNvPr>
              <p:cNvGrpSpPr/>
              <p:nvPr/>
            </p:nvGrpSpPr>
            <p:grpSpPr>
              <a:xfrm>
                <a:off x="10667603" y="2649216"/>
                <a:ext cx="1145385" cy="1236458"/>
                <a:chOff x="9118206" y="2248496"/>
                <a:chExt cx="1371600" cy="687301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EE039CD-1446-D4B8-6F03-3241D819EC78}"/>
                    </a:ext>
                  </a:extLst>
                </p:cNvPr>
                <p:cNvSpPr/>
                <p:nvPr/>
              </p:nvSpPr>
              <p:spPr>
                <a:xfrm>
                  <a:off x="9118206" y="2248496"/>
                  <a:ext cx="1371600" cy="461800"/>
                </a:xfrm>
                <a:prstGeom prst="rect">
                  <a:avLst/>
                </a:prstGeom>
                <a:solidFill>
                  <a:srgbClr val="4DA82E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BW DDR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8BF8A4F-21DC-AA0D-4580-5D2F745273CA}"/>
                    </a:ext>
                  </a:extLst>
                </p:cNvPr>
                <p:cNvSpPr/>
                <p:nvPr/>
              </p:nvSpPr>
              <p:spPr>
                <a:xfrm>
                  <a:off x="9118206" y="2717012"/>
                  <a:ext cx="1371600" cy="218785"/>
                </a:xfrm>
                <a:prstGeom prst="rect">
                  <a:avLst/>
                </a:prstGeom>
                <a:solidFill>
                  <a:srgbClr val="EA713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Courier New" panose="02070309020205020404" pitchFamily="49" charset="0"/>
                    </a:rPr>
                    <a:t>Size DDR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7" name="Down Arrow 96">
              <a:extLst>
                <a:ext uri="{FF2B5EF4-FFF2-40B4-BE49-F238E27FC236}">
                  <a16:creationId xmlns:a16="http://schemas.microsoft.com/office/drawing/2014/main" id="{FA389FC2-DCFE-3E45-3B84-266D49FB2DEE}"/>
                </a:ext>
              </a:extLst>
            </p:cNvPr>
            <p:cNvSpPr/>
            <p:nvPr/>
          </p:nvSpPr>
          <p:spPr>
            <a:xfrm>
              <a:off x="9133123" y="5668891"/>
              <a:ext cx="445913" cy="453865"/>
            </a:xfrm>
            <a:prstGeom prst="downArrow">
              <a:avLst/>
            </a:prstGeom>
            <a:solidFill>
              <a:srgbClr val="215F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C5D37CF-9943-4D02-E1F7-C5075C2DAE34}"/>
                </a:ext>
              </a:extLst>
            </p:cNvPr>
            <p:cNvSpPr txBox="1"/>
            <p:nvPr/>
          </p:nvSpPr>
          <p:spPr>
            <a:xfrm>
              <a:off x="8705904" y="6122756"/>
              <a:ext cx="1300356" cy="369332"/>
            </a:xfrm>
            <a:prstGeom prst="rect">
              <a:avLst/>
            </a:prstGeom>
            <a:solidFill>
              <a:srgbClr val="EA713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Slow down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09C66E3-4976-117A-0096-BDF8C5E840A3}"/>
                </a:ext>
              </a:extLst>
            </p:cNvPr>
            <p:cNvSpPr txBox="1"/>
            <p:nvPr/>
          </p:nvSpPr>
          <p:spPr>
            <a:xfrm>
              <a:off x="8345317" y="4740132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High DDR density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29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A66E6-BE47-B6DF-9830-69BBBAF41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AF99-9EC1-AACD-BA74-A894A0B3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M5 Promotor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94BCB-61F5-6E6D-358D-B43EBB1A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2885CA-3020-DEAF-8E86-3F46805B8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989190" cy="4530725"/>
          </a:xfrm>
        </p:spPr>
        <p:txBody>
          <a:bodyPr>
            <a:normAutofit/>
          </a:bodyPr>
          <a:lstStyle/>
          <a:p>
            <a:r>
              <a:rPr lang="en-US" b="1" dirty="0"/>
              <a:t>Takes hot </a:t>
            </a:r>
            <a:r>
              <a:rPr lang="en-US" dirty="0"/>
              <a:t>address</a:t>
            </a:r>
            <a:endParaRPr lang="en-US" b="1" dirty="0"/>
          </a:p>
          <a:p>
            <a:r>
              <a:rPr lang="en-US" b="1" dirty="0"/>
              <a:t>Convert &amp; Checks</a:t>
            </a:r>
          </a:p>
          <a:p>
            <a:pPr lvl="1"/>
            <a:r>
              <a:rPr lang="en-US" dirty="0"/>
              <a:t>Convert PFN to Linux kernel data struct</a:t>
            </a:r>
          </a:p>
          <a:p>
            <a:pPr lvl="1"/>
            <a:r>
              <a:rPr lang="en-US" dirty="0"/>
              <a:t>Check if OK to migrate</a:t>
            </a:r>
          </a:p>
          <a:p>
            <a:r>
              <a:rPr lang="en-US" b="1" dirty="0"/>
              <a:t>Initiates page migration</a:t>
            </a:r>
          </a:p>
          <a:p>
            <a:pPr lvl="1"/>
            <a:r>
              <a:rPr lang="en-US" dirty="0"/>
              <a:t>Promote from CXL to DDR</a:t>
            </a:r>
          </a:p>
          <a:p>
            <a:r>
              <a:rPr lang="en-US" b="1" dirty="0"/>
              <a:t>Linux MGLRU </a:t>
            </a:r>
          </a:p>
          <a:p>
            <a:pPr lvl="1"/>
            <a:r>
              <a:rPr lang="en-US" dirty="0"/>
              <a:t>Demote from DDR to CXL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088C26-76D3-FB64-998F-D1E577B20E1D}"/>
              </a:ext>
            </a:extLst>
          </p:cNvPr>
          <p:cNvGrpSpPr/>
          <p:nvPr/>
        </p:nvGrpSpPr>
        <p:grpSpPr>
          <a:xfrm>
            <a:off x="5827390" y="1825624"/>
            <a:ext cx="2410691" cy="3996127"/>
            <a:chOff x="8966378" y="1754209"/>
            <a:chExt cx="2410691" cy="39961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2E6BDF-E089-8819-0C15-8D1C7727EA99}"/>
                </a:ext>
              </a:extLst>
            </p:cNvPr>
            <p:cNvSpPr/>
            <p:nvPr/>
          </p:nvSpPr>
          <p:spPr>
            <a:xfrm>
              <a:off x="8966378" y="4007401"/>
              <a:ext cx="2410691" cy="1742935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CXL device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3329A-9A9B-CAE7-412A-40087F2905DC}"/>
                </a:ext>
              </a:extLst>
            </p:cNvPr>
            <p:cNvSpPr/>
            <p:nvPr/>
          </p:nvSpPr>
          <p:spPr>
            <a:xfrm>
              <a:off x="9316699" y="5030317"/>
              <a:ext cx="1710048" cy="720019"/>
            </a:xfrm>
            <a:prstGeom prst="rect">
              <a:avLst/>
            </a:prstGeom>
            <a:solidFill>
              <a:srgbClr val="215F9B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CXL memory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0F9DC9-4F66-5A05-A1A9-9463BF048F7D}"/>
                </a:ext>
              </a:extLst>
            </p:cNvPr>
            <p:cNvSpPr/>
            <p:nvPr/>
          </p:nvSpPr>
          <p:spPr>
            <a:xfrm>
              <a:off x="9316698" y="4476940"/>
              <a:ext cx="1710048" cy="347639"/>
            </a:xfrm>
            <a:prstGeom prst="rect">
              <a:avLst/>
            </a:prstGeom>
            <a:solidFill>
              <a:srgbClr val="EA71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Tracker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4374B2-1FC4-AF48-494D-D8756ED5E814}"/>
                </a:ext>
              </a:extLst>
            </p:cNvPr>
            <p:cNvSpPr/>
            <p:nvPr/>
          </p:nvSpPr>
          <p:spPr>
            <a:xfrm>
              <a:off x="8966378" y="1754209"/>
              <a:ext cx="2410691" cy="1647178"/>
            </a:xfrm>
            <a:prstGeom prst="rect">
              <a:avLst/>
            </a:prstGeom>
            <a:solidFill>
              <a:srgbClr val="E8E8E8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CPU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D32FF2-C53A-4294-A975-F92226B66683}"/>
                </a:ext>
              </a:extLst>
            </p:cNvPr>
            <p:cNvSpPr/>
            <p:nvPr/>
          </p:nvSpPr>
          <p:spPr>
            <a:xfrm>
              <a:off x="9316699" y="2989565"/>
              <a:ext cx="1710048" cy="411822"/>
            </a:xfrm>
            <a:prstGeom prst="rect">
              <a:avLst/>
            </a:prstGeom>
            <a:solidFill>
              <a:srgbClr val="4E95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LLC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C210AD-7EB0-A266-A1BA-B332D2841EE9}"/>
                </a:ext>
              </a:extLst>
            </p:cNvPr>
            <p:cNvSpPr/>
            <p:nvPr/>
          </p:nvSpPr>
          <p:spPr>
            <a:xfrm>
              <a:off x="9316698" y="2145486"/>
              <a:ext cx="1710048" cy="633474"/>
            </a:xfrm>
            <a:prstGeom prst="rect">
              <a:avLst/>
            </a:prstGeom>
            <a:solidFill>
              <a:srgbClr val="F7AE2D"/>
            </a:solidFill>
            <a:ln w="28575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SW Controller</a:t>
              </a:r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DFD172C2-AF85-EFB3-05F5-8E8726792174}"/>
                </a:ext>
              </a:extLst>
            </p:cNvPr>
            <p:cNvCxnSpPr>
              <a:cxnSpLocks/>
              <a:stCxn id="12" idx="2"/>
              <a:endCxn id="7" idx="0"/>
            </p:cNvCxnSpPr>
            <p:nvPr/>
          </p:nvCxnSpPr>
          <p:spPr>
            <a:xfrm rot="16200000" flipH="1">
              <a:off x="9868716" y="3704393"/>
              <a:ext cx="606014" cy="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7AE2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F3EBA77-56BD-A123-7D91-3BB453C3725C}"/>
              </a:ext>
            </a:extLst>
          </p:cNvPr>
          <p:cNvSpPr/>
          <p:nvPr/>
        </p:nvSpPr>
        <p:spPr>
          <a:xfrm>
            <a:off x="8943109" y="1825624"/>
            <a:ext cx="3008143" cy="3996127"/>
          </a:xfrm>
          <a:prstGeom prst="rect">
            <a:avLst/>
          </a:prstGeom>
          <a:solidFill>
            <a:srgbClr val="E8E8E8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A272BE-5178-4945-C2B1-D863ADAD1A71}"/>
              </a:ext>
            </a:extLst>
          </p:cNvPr>
          <p:cNvSpPr/>
          <p:nvPr/>
        </p:nvSpPr>
        <p:spPr>
          <a:xfrm>
            <a:off x="10666538" y="2225288"/>
            <a:ext cx="939435" cy="532310"/>
          </a:xfrm>
          <a:prstGeom prst="rect">
            <a:avLst/>
          </a:prstGeom>
          <a:solidFill>
            <a:srgbClr val="7474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_HWA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23E8AD-7BA8-A181-E759-5BA810DDE398}"/>
              </a:ext>
            </a:extLst>
          </p:cNvPr>
          <p:cNvSpPr/>
          <p:nvPr/>
        </p:nvSpPr>
        <p:spPr>
          <a:xfrm>
            <a:off x="9311198" y="2210734"/>
            <a:ext cx="987251" cy="532309"/>
          </a:xfrm>
          <a:prstGeom prst="rect">
            <a:avLst/>
          </a:prstGeom>
          <a:solidFill>
            <a:srgbClr val="7474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_HPA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4D68A4-EAE4-4DA0-6D29-D1868464BE0E}"/>
              </a:ext>
            </a:extLst>
          </p:cNvPr>
          <p:cNvSpPr/>
          <p:nvPr/>
        </p:nvSpPr>
        <p:spPr>
          <a:xfrm>
            <a:off x="9288388" y="3161417"/>
            <a:ext cx="2317585" cy="407144"/>
          </a:xfrm>
          <a:prstGeom prst="rect">
            <a:avLst/>
          </a:prstGeom>
          <a:solidFill>
            <a:srgbClr val="4DA82E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Get page structs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FDAB9260-4D7C-1AA8-8C1D-13A8962908C1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9827633" y="2743042"/>
            <a:ext cx="619548" cy="418375"/>
          </a:xfrm>
          <a:prstGeom prst="curvedConnector2">
            <a:avLst/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A098B4AB-E5AA-1F9D-8AD1-80F76F6907A1}"/>
              </a:ext>
            </a:extLst>
          </p:cNvPr>
          <p:cNvCxnSpPr>
            <a:cxnSpLocks/>
            <a:endCxn id="18" idx="0"/>
          </p:cNvCxnSpPr>
          <p:nvPr/>
        </p:nvCxnSpPr>
        <p:spPr>
          <a:xfrm rot="10800000" flipV="1">
            <a:off x="10447182" y="2743037"/>
            <a:ext cx="711889" cy="418379"/>
          </a:xfrm>
          <a:prstGeom prst="curvedConnector2">
            <a:avLst/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자유형: 도형 144">
            <a:extLst>
              <a:ext uri="{FF2B5EF4-FFF2-40B4-BE49-F238E27FC236}">
                <a16:creationId xmlns:a16="http://schemas.microsoft.com/office/drawing/2014/main" id="{85FCC429-FAC1-FF90-E496-A14004FB31E1}"/>
              </a:ext>
            </a:extLst>
          </p:cNvPr>
          <p:cNvSpPr/>
          <p:nvPr/>
        </p:nvSpPr>
        <p:spPr>
          <a:xfrm flipH="1">
            <a:off x="7891819" y="1845528"/>
            <a:ext cx="1044475" cy="3984752"/>
          </a:xfrm>
          <a:custGeom>
            <a:avLst/>
            <a:gdLst>
              <a:gd name="connsiteX0" fmla="*/ 0 w 1181100"/>
              <a:gd name="connsiteY0" fmla="*/ 977900 h 2800350"/>
              <a:gd name="connsiteX1" fmla="*/ 0 w 1181100"/>
              <a:gd name="connsiteY1" fmla="*/ 1219200 h 2800350"/>
              <a:gd name="connsiteX2" fmla="*/ 1181100 w 1181100"/>
              <a:gd name="connsiteY2" fmla="*/ 2800350 h 2800350"/>
              <a:gd name="connsiteX3" fmla="*/ 1181100 w 1181100"/>
              <a:gd name="connsiteY3" fmla="*/ 0 h 2800350"/>
              <a:gd name="connsiteX4" fmla="*/ 0 w 1181100"/>
              <a:gd name="connsiteY4" fmla="*/ 977900 h 2800350"/>
              <a:gd name="connsiteX0" fmla="*/ 0 w 1181100"/>
              <a:gd name="connsiteY0" fmla="*/ 0 h 1822450"/>
              <a:gd name="connsiteX1" fmla="*/ 0 w 1181100"/>
              <a:gd name="connsiteY1" fmla="*/ 241300 h 1822450"/>
              <a:gd name="connsiteX2" fmla="*/ 1181100 w 1181100"/>
              <a:gd name="connsiteY2" fmla="*/ 1822450 h 1822450"/>
              <a:gd name="connsiteX3" fmla="*/ 1181100 w 1181100"/>
              <a:gd name="connsiteY3" fmla="*/ 744574 h 1822450"/>
              <a:gd name="connsiteX4" fmla="*/ 0 w 1181100"/>
              <a:gd name="connsiteY4" fmla="*/ 0 h 1822450"/>
              <a:gd name="connsiteX0" fmla="*/ 0 w 1181100"/>
              <a:gd name="connsiteY0" fmla="*/ 0 h 1184497"/>
              <a:gd name="connsiteX1" fmla="*/ 0 w 1181100"/>
              <a:gd name="connsiteY1" fmla="*/ 241300 h 1184497"/>
              <a:gd name="connsiteX2" fmla="*/ 1181100 w 1181100"/>
              <a:gd name="connsiteY2" fmla="*/ 1184497 h 1184497"/>
              <a:gd name="connsiteX3" fmla="*/ 1181100 w 1181100"/>
              <a:gd name="connsiteY3" fmla="*/ 744574 h 1184497"/>
              <a:gd name="connsiteX4" fmla="*/ 0 w 1181100"/>
              <a:gd name="connsiteY4" fmla="*/ 0 h 1184497"/>
              <a:gd name="connsiteX0" fmla="*/ 0 w 1185243"/>
              <a:gd name="connsiteY0" fmla="*/ 0 h 1184497"/>
              <a:gd name="connsiteX1" fmla="*/ 0 w 1185243"/>
              <a:gd name="connsiteY1" fmla="*/ 241300 h 1184497"/>
              <a:gd name="connsiteX2" fmla="*/ 1181100 w 1185243"/>
              <a:gd name="connsiteY2" fmla="*/ 1184497 h 1184497"/>
              <a:gd name="connsiteX3" fmla="*/ 1185243 w 1185243"/>
              <a:gd name="connsiteY3" fmla="*/ 768386 h 1184497"/>
              <a:gd name="connsiteX4" fmla="*/ 0 w 1185243"/>
              <a:gd name="connsiteY4" fmla="*/ 0 h 1184497"/>
              <a:gd name="connsiteX0" fmla="*/ 0 w 1186280"/>
              <a:gd name="connsiteY0" fmla="*/ 0 h 1208309"/>
              <a:gd name="connsiteX1" fmla="*/ 0 w 1186280"/>
              <a:gd name="connsiteY1" fmla="*/ 241300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1093 w 1186280"/>
              <a:gd name="connsiteY1" fmla="*/ 1086610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197488"/>
              <a:gd name="connsiteX1" fmla="*/ 1093 w 1186280"/>
              <a:gd name="connsiteY1" fmla="*/ 1086610 h 1197488"/>
              <a:gd name="connsiteX2" fmla="*/ 1186280 w 1186280"/>
              <a:gd name="connsiteY2" fmla="*/ 1197488 h 1197488"/>
              <a:gd name="connsiteX3" fmla="*/ 1185243 w 1186280"/>
              <a:gd name="connsiteY3" fmla="*/ 1036207 h 1197488"/>
              <a:gd name="connsiteX4" fmla="*/ 0 w 1186280"/>
              <a:gd name="connsiteY4" fmla="*/ 0 h 1197488"/>
              <a:gd name="connsiteX0" fmla="*/ 0 w 1186280"/>
              <a:gd name="connsiteY0" fmla="*/ 0 h 1566344"/>
              <a:gd name="connsiteX1" fmla="*/ 552288 w 1186280"/>
              <a:gd name="connsiteY1" fmla="*/ 1566344 h 1566344"/>
              <a:gd name="connsiteX2" fmla="*/ 1186280 w 1186280"/>
              <a:gd name="connsiteY2" fmla="*/ 1197488 h 1566344"/>
              <a:gd name="connsiteX3" fmla="*/ 1185243 w 1186280"/>
              <a:gd name="connsiteY3" fmla="*/ 1036207 h 1566344"/>
              <a:gd name="connsiteX4" fmla="*/ 0 w 1186280"/>
              <a:gd name="connsiteY4" fmla="*/ 0 h 1566344"/>
              <a:gd name="connsiteX0" fmla="*/ 0 w 690204"/>
              <a:gd name="connsiteY0" fmla="*/ 0 h 697053"/>
              <a:gd name="connsiteX1" fmla="*/ 56212 w 690204"/>
              <a:gd name="connsiteY1" fmla="*/ 697053 h 697053"/>
              <a:gd name="connsiteX2" fmla="*/ 690204 w 690204"/>
              <a:gd name="connsiteY2" fmla="*/ 328197 h 697053"/>
              <a:gd name="connsiteX3" fmla="*/ 689167 w 690204"/>
              <a:gd name="connsiteY3" fmla="*/ 166916 h 697053"/>
              <a:gd name="connsiteX4" fmla="*/ 0 w 690204"/>
              <a:gd name="connsiteY4" fmla="*/ 0 h 697053"/>
              <a:gd name="connsiteX0" fmla="*/ 11635 w 634000"/>
              <a:gd name="connsiteY0" fmla="*/ 0 h 693446"/>
              <a:gd name="connsiteX1" fmla="*/ 8 w 634000"/>
              <a:gd name="connsiteY1" fmla="*/ 693446 h 693446"/>
              <a:gd name="connsiteX2" fmla="*/ 634000 w 634000"/>
              <a:gd name="connsiteY2" fmla="*/ 324590 h 693446"/>
              <a:gd name="connsiteX3" fmla="*/ 632963 w 634000"/>
              <a:gd name="connsiteY3" fmla="*/ 163309 h 693446"/>
              <a:gd name="connsiteX4" fmla="*/ 11635 w 634000"/>
              <a:gd name="connsiteY4" fmla="*/ 0 h 693446"/>
              <a:gd name="connsiteX0" fmla="*/ 0 w 635085"/>
              <a:gd name="connsiteY0" fmla="*/ 0 h 689839"/>
              <a:gd name="connsiteX1" fmla="*/ 1093 w 635085"/>
              <a:gd name="connsiteY1" fmla="*/ 689839 h 689839"/>
              <a:gd name="connsiteX2" fmla="*/ 635085 w 635085"/>
              <a:gd name="connsiteY2" fmla="*/ 320983 h 689839"/>
              <a:gd name="connsiteX3" fmla="*/ 634048 w 635085"/>
              <a:gd name="connsiteY3" fmla="*/ 159702 h 689839"/>
              <a:gd name="connsiteX4" fmla="*/ 0 w 635085"/>
              <a:gd name="connsiteY4" fmla="*/ 0 h 689839"/>
              <a:gd name="connsiteX0" fmla="*/ 0 w 635085"/>
              <a:gd name="connsiteY0" fmla="*/ 0 h 686232"/>
              <a:gd name="connsiteX1" fmla="*/ 1093 w 635085"/>
              <a:gd name="connsiteY1" fmla="*/ 686232 h 686232"/>
              <a:gd name="connsiteX2" fmla="*/ 635085 w 635085"/>
              <a:gd name="connsiteY2" fmla="*/ 317376 h 686232"/>
              <a:gd name="connsiteX3" fmla="*/ 634048 w 635085"/>
              <a:gd name="connsiteY3" fmla="*/ 156095 h 686232"/>
              <a:gd name="connsiteX4" fmla="*/ 0 w 635085"/>
              <a:gd name="connsiteY4" fmla="*/ 0 h 686232"/>
              <a:gd name="connsiteX0" fmla="*/ 28591 w 633996"/>
              <a:gd name="connsiteY0" fmla="*/ 0 h 689839"/>
              <a:gd name="connsiteX1" fmla="*/ 4 w 633996"/>
              <a:gd name="connsiteY1" fmla="*/ 689839 h 689839"/>
              <a:gd name="connsiteX2" fmla="*/ 633996 w 633996"/>
              <a:gd name="connsiteY2" fmla="*/ 320983 h 689839"/>
              <a:gd name="connsiteX3" fmla="*/ 632959 w 633996"/>
              <a:gd name="connsiteY3" fmla="*/ 159702 h 689839"/>
              <a:gd name="connsiteX4" fmla="*/ 28591 w 633996"/>
              <a:gd name="connsiteY4" fmla="*/ 0 h 689839"/>
              <a:gd name="connsiteX0" fmla="*/ 11634 w 633999"/>
              <a:gd name="connsiteY0" fmla="*/ 0 h 686232"/>
              <a:gd name="connsiteX1" fmla="*/ 7 w 633999"/>
              <a:gd name="connsiteY1" fmla="*/ 686232 h 686232"/>
              <a:gd name="connsiteX2" fmla="*/ 633999 w 633999"/>
              <a:gd name="connsiteY2" fmla="*/ 317376 h 686232"/>
              <a:gd name="connsiteX3" fmla="*/ 632962 w 633999"/>
              <a:gd name="connsiteY3" fmla="*/ 156095 h 686232"/>
              <a:gd name="connsiteX4" fmla="*/ 11634 w 633999"/>
              <a:gd name="connsiteY4" fmla="*/ 0 h 686232"/>
              <a:gd name="connsiteX0" fmla="*/ 0 w 640587"/>
              <a:gd name="connsiteY0" fmla="*/ 0 h 682538"/>
              <a:gd name="connsiteX1" fmla="*/ 6595 w 640587"/>
              <a:gd name="connsiteY1" fmla="*/ 682538 h 682538"/>
              <a:gd name="connsiteX2" fmla="*/ 640587 w 640587"/>
              <a:gd name="connsiteY2" fmla="*/ 313682 h 682538"/>
              <a:gd name="connsiteX3" fmla="*/ 639550 w 640587"/>
              <a:gd name="connsiteY3" fmla="*/ 152401 h 682538"/>
              <a:gd name="connsiteX4" fmla="*/ 0 w 640587"/>
              <a:gd name="connsiteY4" fmla="*/ 0 h 682538"/>
              <a:gd name="connsiteX0" fmla="*/ 0 w 663365"/>
              <a:gd name="connsiteY0" fmla="*/ 0 h 704701"/>
              <a:gd name="connsiteX1" fmla="*/ 29373 w 663365"/>
              <a:gd name="connsiteY1" fmla="*/ 704701 h 704701"/>
              <a:gd name="connsiteX2" fmla="*/ 663365 w 663365"/>
              <a:gd name="connsiteY2" fmla="*/ 335845 h 704701"/>
              <a:gd name="connsiteX3" fmla="*/ 662328 w 663365"/>
              <a:gd name="connsiteY3" fmla="*/ 174564 h 704701"/>
              <a:gd name="connsiteX4" fmla="*/ 0 w 663365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74564 h 704701"/>
              <a:gd name="connsiteX4" fmla="*/ 7083 w 670448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86620 h 704701"/>
              <a:gd name="connsiteX4" fmla="*/ 7083 w 670448"/>
              <a:gd name="connsiteY4" fmla="*/ 0 h 704701"/>
              <a:gd name="connsiteX0" fmla="*/ 0 w 678233"/>
              <a:gd name="connsiteY0" fmla="*/ 0 h 700683"/>
              <a:gd name="connsiteX1" fmla="*/ 7797 w 678233"/>
              <a:gd name="connsiteY1" fmla="*/ 700683 h 700683"/>
              <a:gd name="connsiteX2" fmla="*/ 678233 w 678233"/>
              <a:gd name="connsiteY2" fmla="*/ 331827 h 700683"/>
              <a:gd name="connsiteX3" fmla="*/ 677196 w 678233"/>
              <a:gd name="connsiteY3" fmla="*/ 182602 h 700683"/>
              <a:gd name="connsiteX4" fmla="*/ 0 w 678233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331827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462998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  <a:gd name="connsiteX0" fmla="*/ 2148 w 669450"/>
              <a:gd name="connsiteY0" fmla="*/ 0 h 700683"/>
              <a:gd name="connsiteX1" fmla="*/ 33 w 669450"/>
              <a:gd name="connsiteY1" fmla="*/ 700683 h 700683"/>
              <a:gd name="connsiteX2" fmla="*/ 665567 w 669450"/>
              <a:gd name="connsiteY2" fmla="*/ 459023 h 700683"/>
              <a:gd name="connsiteX3" fmla="*/ 669432 w 669450"/>
              <a:gd name="connsiteY3" fmla="*/ 182602 h 700683"/>
              <a:gd name="connsiteX4" fmla="*/ 2148 w 669450"/>
              <a:gd name="connsiteY4" fmla="*/ 0 h 700683"/>
              <a:gd name="connsiteX0" fmla="*/ 0 w 667302"/>
              <a:gd name="connsiteY0" fmla="*/ 0 h 1631733"/>
              <a:gd name="connsiteX1" fmla="*/ 147295 w 667302"/>
              <a:gd name="connsiteY1" fmla="*/ 1631733 h 1631733"/>
              <a:gd name="connsiteX2" fmla="*/ 663419 w 667302"/>
              <a:gd name="connsiteY2" fmla="*/ 459023 h 1631733"/>
              <a:gd name="connsiteX3" fmla="*/ 667284 w 667302"/>
              <a:gd name="connsiteY3" fmla="*/ 182602 h 1631733"/>
              <a:gd name="connsiteX4" fmla="*/ 0 w 667302"/>
              <a:gd name="connsiteY4" fmla="*/ 0 h 1631733"/>
              <a:gd name="connsiteX0" fmla="*/ 4899 w 520024"/>
              <a:gd name="connsiteY0" fmla="*/ 0 h 1593594"/>
              <a:gd name="connsiteX1" fmla="*/ 17 w 520024"/>
              <a:gd name="connsiteY1" fmla="*/ 1593594 h 1593594"/>
              <a:gd name="connsiteX2" fmla="*/ 516141 w 520024"/>
              <a:gd name="connsiteY2" fmla="*/ 420884 h 1593594"/>
              <a:gd name="connsiteX3" fmla="*/ 520006 w 520024"/>
              <a:gd name="connsiteY3" fmla="*/ 144463 h 1593594"/>
              <a:gd name="connsiteX4" fmla="*/ 4899 w 520024"/>
              <a:gd name="connsiteY4" fmla="*/ 0 h 1593594"/>
              <a:gd name="connsiteX0" fmla="*/ 0 w 515125"/>
              <a:gd name="connsiteY0" fmla="*/ 0 h 1600324"/>
              <a:gd name="connsiteX1" fmla="*/ 8952 w 515125"/>
              <a:gd name="connsiteY1" fmla="*/ 1600324 h 1600324"/>
              <a:gd name="connsiteX2" fmla="*/ 511242 w 515125"/>
              <a:gd name="connsiteY2" fmla="*/ 420884 h 1600324"/>
              <a:gd name="connsiteX3" fmla="*/ 515107 w 515125"/>
              <a:gd name="connsiteY3" fmla="*/ 144463 h 1600324"/>
              <a:gd name="connsiteX4" fmla="*/ 0 w 515125"/>
              <a:gd name="connsiteY4" fmla="*/ 0 h 1600324"/>
              <a:gd name="connsiteX0" fmla="*/ 0 w 515125"/>
              <a:gd name="connsiteY0" fmla="*/ 0 h 1593593"/>
              <a:gd name="connsiteX1" fmla="*/ 651 w 515125"/>
              <a:gd name="connsiteY1" fmla="*/ 1593593 h 1593593"/>
              <a:gd name="connsiteX2" fmla="*/ 511242 w 515125"/>
              <a:gd name="connsiteY2" fmla="*/ 420884 h 1593593"/>
              <a:gd name="connsiteX3" fmla="*/ 515107 w 515125"/>
              <a:gd name="connsiteY3" fmla="*/ 144463 h 1593593"/>
              <a:gd name="connsiteX4" fmla="*/ 0 w 515125"/>
              <a:gd name="connsiteY4" fmla="*/ 0 h 1593593"/>
              <a:gd name="connsiteX0" fmla="*/ 0 w 515125"/>
              <a:gd name="connsiteY0" fmla="*/ 0 h 1593593"/>
              <a:gd name="connsiteX1" fmla="*/ 651 w 515125"/>
              <a:gd name="connsiteY1" fmla="*/ 1593593 h 1593593"/>
              <a:gd name="connsiteX2" fmla="*/ 511242 w 515125"/>
              <a:gd name="connsiteY2" fmla="*/ 420884 h 1593593"/>
              <a:gd name="connsiteX3" fmla="*/ 515107 w 515125"/>
              <a:gd name="connsiteY3" fmla="*/ 144463 h 1593593"/>
              <a:gd name="connsiteX4" fmla="*/ 0 w 515125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  <a:gd name="connsiteX0" fmla="*/ 0 w 515151"/>
              <a:gd name="connsiteY0" fmla="*/ 0 h 1593593"/>
              <a:gd name="connsiteX1" fmla="*/ 651 w 515151"/>
              <a:gd name="connsiteY1" fmla="*/ 1593593 h 1593593"/>
              <a:gd name="connsiteX2" fmla="*/ 514008 w 515151"/>
              <a:gd name="connsiteY2" fmla="*/ 405180 h 1593593"/>
              <a:gd name="connsiteX3" fmla="*/ 515107 w 515151"/>
              <a:gd name="connsiteY3" fmla="*/ 144463 h 1593593"/>
              <a:gd name="connsiteX4" fmla="*/ 0 w 515151"/>
              <a:gd name="connsiteY4" fmla="*/ 0 h 159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51" h="1593593">
                <a:moveTo>
                  <a:pt x="0" y="0"/>
                </a:moveTo>
                <a:cubicBezTo>
                  <a:pt x="364" y="362203"/>
                  <a:pt x="287" y="1231390"/>
                  <a:pt x="651" y="1593593"/>
                </a:cubicBezTo>
                <a:cubicBezTo>
                  <a:pt x="113456" y="1376415"/>
                  <a:pt x="417804" y="631333"/>
                  <a:pt x="514008" y="405180"/>
                </a:cubicBezTo>
                <a:cubicBezTo>
                  <a:pt x="513662" y="258539"/>
                  <a:pt x="515453" y="291104"/>
                  <a:pt x="515107" y="14446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88F865-2128-9315-7CC0-DA2632C51A7E}"/>
              </a:ext>
            </a:extLst>
          </p:cNvPr>
          <p:cNvSpPr/>
          <p:nvPr/>
        </p:nvSpPr>
        <p:spPr>
          <a:xfrm>
            <a:off x="9288388" y="3757186"/>
            <a:ext cx="2317585" cy="407144"/>
          </a:xfrm>
          <a:prstGeom prst="rect">
            <a:avLst/>
          </a:prstGeom>
          <a:solidFill>
            <a:srgbClr val="4DA82E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Migration checks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EF16B1-8BAF-A9EE-153C-CE6FF4C769C8}"/>
              </a:ext>
            </a:extLst>
          </p:cNvPr>
          <p:cNvSpPr/>
          <p:nvPr/>
        </p:nvSpPr>
        <p:spPr>
          <a:xfrm>
            <a:off x="9284981" y="5101732"/>
            <a:ext cx="2317585" cy="728548"/>
          </a:xfrm>
          <a:prstGeom prst="rect">
            <a:avLst/>
          </a:prstGeom>
          <a:solidFill>
            <a:srgbClr val="EA7131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DDR memory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5BD6CB-9248-CE9D-EBA5-45571B6C6770}"/>
              </a:ext>
            </a:extLst>
          </p:cNvPr>
          <p:cNvSpPr/>
          <p:nvPr/>
        </p:nvSpPr>
        <p:spPr>
          <a:xfrm>
            <a:off x="9288388" y="4352955"/>
            <a:ext cx="2317585" cy="407144"/>
          </a:xfrm>
          <a:prstGeom prst="rect">
            <a:avLst/>
          </a:prstGeom>
          <a:solidFill>
            <a:srgbClr val="4DA82E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Promote</a:t>
            </a: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9670BA99-AAD8-F80F-6FBE-86C60CB94CC6}"/>
              </a:ext>
            </a:extLst>
          </p:cNvPr>
          <p:cNvCxnSpPr>
            <a:stCxn id="30" idx="1"/>
            <a:endCxn id="8" idx="0"/>
          </p:cNvCxnSpPr>
          <p:nvPr/>
        </p:nvCxnSpPr>
        <p:spPr>
          <a:xfrm rot="10800000" flipV="1">
            <a:off x="7032736" y="4556526"/>
            <a:ext cx="2255653" cy="545205"/>
          </a:xfrm>
          <a:prstGeom prst="curvedConnector2">
            <a:avLst/>
          </a:prstGeom>
          <a:ln w="57150">
            <a:solidFill>
              <a:srgbClr val="4DA8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E2725F3F-8A48-634C-B2B0-CC71F64BD466}"/>
              </a:ext>
            </a:extLst>
          </p:cNvPr>
          <p:cNvCxnSpPr>
            <a:cxnSpLocks/>
            <a:stCxn id="8" idx="3"/>
            <a:endCxn id="27" idx="1"/>
          </p:cNvCxnSpPr>
          <p:nvPr/>
        </p:nvCxnSpPr>
        <p:spPr>
          <a:xfrm>
            <a:off x="7887759" y="5461742"/>
            <a:ext cx="1397222" cy="4264"/>
          </a:xfrm>
          <a:prstGeom prst="curvedConnector3">
            <a:avLst>
              <a:gd name="adj1" fmla="val 50000"/>
            </a:avLst>
          </a:prstGeom>
          <a:ln w="57150">
            <a:solidFill>
              <a:srgbClr val="4DA8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nip Single Corner Rectangle 35">
            <a:extLst>
              <a:ext uri="{FF2B5EF4-FFF2-40B4-BE49-F238E27FC236}">
                <a16:creationId xmlns:a16="http://schemas.microsoft.com/office/drawing/2014/main" id="{C99F08B0-F137-69FC-018E-C9B148C1A7F7}"/>
              </a:ext>
            </a:extLst>
          </p:cNvPr>
          <p:cNvSpPr/>
          <p:nvPr/>
        </p:nvSpPr>
        <p:spPr>
          <a:xfrm>
            <a:off x="8239853" y="5556840"/>
            <a:ext cx="649098" cy="624920"/>
          </a:xfrm>
          <a:prstGeom prst="snip1Rect">
            <a:avLst>
              <a:gd name="adj" fmla="val 25291"/>
            </a:avLst>
          </a:prstGeom>
          <a:solidFill>
            <a:srgbClr val="215F9B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4KB</a:t>
            </a:r>
          </a:p>
        </p:txBody>
      </p: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11F73C25-CB18-5515-F166-5B115B2A84B1}"/>
              </a:ext>
            </a:extLst>
          </p:cNvPr>
          <p:cNvCxnSpPr>
            <a:cxnSpLocks/>
            <a:stCxn id="39" idx="2"/>
            <a:endCxn id="27" idx="0"/>
          </p:cNvCxnSpPr>
          <p:nvPr/>
        </p:nvCxnSpPr>
        <p:spPr>
          <a:xfrm rot="5400000">
            <a:off x="10284020" y="4941978"/>
            <a:ext cx="332208" cy="0"/>
          </a:xfrm>
          <a:prstGeom prst="curvedConnector3">
            <a:avLst>
              <a:gd name="adj1" fmla="val 50000"/>
            </a:avLst>
          </a:prstGeom>
          <a:ln w="57150">
            <a:solidFill>
              <a:srgbClr val="4DA8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2E76026-DEB0-BBBC-A80C-6540002B2F67}"/>
              </a:ext>
            </a:extLst>
          </p:cNvPr>
          <p:cNvSpPr/>
          <p:nvPr/>
        </p:nvSpPr>
        <p:spPr>
          <a:xfrm>
            <a:off x="9284981" y="3766611"/>
            <a:ext cx="2317585" cy="1002913"/>
          </a:xfrm>
          <a:prstGeom prst="rect">
            <a:avLst/>
          </a:prstGeom>
          <a:solidFill>
            <a:srgbClr val="4DA82E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MGLRU</a:t>
            </a:r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44988A0A-30B9-E2E7-EA54-D989F99FCD62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>
            <a:off x="7927531" y="5450084"/>
            <a:ext cx="1357451" cy="15922"/>
          </a:xfrm>
          <a:prstGeom prst="curvedConnector3">
            <a:avLst>
              <a:gd name="adj1" fmla="val 50000"/>
            </a:avLst>
          </a:prstGeom>
          <a:ln w="57150">
            <a:solidFill>
              <a:srgbClr val="4DA8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nip Single Corner Rectangle 42">
            <a:extLst>
              <a:ext uri="{FF2B5EF4-FFF2-40B4-BE49-F238E27FC236}">
                <a16:creationId xmlns:a16="http://schemas.microsoft.com/office/drawing/2014/main" id="{C0B7F931-3574-4232-C257-26429CEB5BE5}"/>
              </a:ext>
            </a:extLst>
          </p:cNvPr>
          <p:cNvSpPr/>
          <p:nvPr/>
        </p:nvSpPr>
        <p:spPr>
          <a:xfrm>
            <a:off x="8183897" y="5508508"/>
            <a:ext cx="649098" cy="624920"/>
          </a:xfrm>
          <a:prstGeom prst="snip1Rect">
            <a:avLst>
              <a:gd name="adj" fmla="val 25291"/>
            </a:avLst>
          </a:prstGeom>
          <a:solidFill>
            <a:srgbClr val="EA713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4KB</a:t>
            </a:r>
          </a:p>
        </p:txBody>
      </p:sp>
    </p:spTree>
    <p:extLst>
      <p:ext uri="{BB962C8B-B14F-4D97-AF65-F5344CB8AC3E}">
        <p14:creationId xmlns:p14="http://schemas.microsoft.com/office/powerpoint/2010/main" val="39047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5" grpId="0" animBg="1"/>
      <p:bldP spid="16" grpId="0" animBg="1"/>
      <p:bldP spid="17" grpId="0" animBg="1"/>
      <p:bldP spid="18" grpId="0" animBg="1"/>
      <p:bldP spid="18" grpId="1" animBg="1"/>
      <p:bldP spid="23" grpId="0" animBg="1"/>
      <p:bldP spid="26" grpId="0" animBg="1"/>
      <p:bldP spid="26" grpId="1" animBg="1"/>
      <p:bldP spid="27" grpId="0" animBg="1"/>
      <p:bldP spid="30" grpId="0" animBg="1"/>
      <p:bldP spid="30" grpId="1" animBg="1"/>
      <p:bldP spid="36" grpId="0" animBg="1"/>
      <p:bldP spid="36" grpId="1" animBg="1"/>
      <p:bldP spid="39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C9619-9B29-923C-B98B-8313257CA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FC40-1A7D-FD94-ACCC-A3581CD3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Put everything together – HW / SW co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AA006-A0E8-C4D0-6F71-A7A576AE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09A461-54E8-5EDD-3819-0116EC137DFA}"/>
              </a:ext>
            </a:extLst>
          </p:cNvPr>
          <p:cNvSpPr/>
          <p:nvPr/>
        </p:nvSpPr>
        <p:spPr>
          <a:xfrm>
            <a:off x="1698762" y="3017679"/>
            <a:ext cx="2011680" cy="2011680"/>
          </a:xfrm>
          <a:prstGeom prst="ellipse">
            <a:avLst/>
          </a:prstGeom>
          <a:solidFill>
            <a:srgbClr val="163D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 CXL HW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636794-639C-7931-4CD6-ED307E059F4E}"/>
              </a:ext>
            </a:extLst>
          </p:cNvPr>
          <p:cNvSpPr/>
          <p:nvPr/>
        </p:nvSpPr>
        <p:spPr>
          <a:xfrm>
            <a:off x="4443661" y="4286827"/>
            <a:ext cx="2011680" cy="2011680"/>
          </a:xfrm>
          <a:prstGeom prst="ellipse">
            <a:avLst/>
          </a:prstGeom>
          <a:solidFill>
            <a:srgbClr val="215F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Monitor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Sys statistics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16DE8A-DF48-D42C-1615-818847C3FF95}"/>
              </a:ext>
            </a:extLst>
          </p:cNvPr>
          <p:cNvSpPr/>
          <p:nvPr/>
        </p:nvSpPr>
        <p:spPr>
          <a:xfrm>
            <a:off x="7604760" y="1690688"/>
            <a:ext cx="2011680" cy="2011680"/>
          </a:xfrm>
          <a:prstGeom prst="ellipse">
            <a:avLst/>
          </a:prstGeom>
          <a:solidFill>
            <a:srgbClr val="4DA8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Promotor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Move pages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889A44-B225-88A9-88D1-7F78F5543F4A}"/>
              </a:ext>
            </a:extLst>
          </p:cNvPr>
          <p:cNvSpPr/>
          <p:nvPr/>
        </p:nvSpPr>
        <p:spPr>
          <a:xfrm>
            <a:off x="4443661" y="1690688"/>
            <a:ext cx="2011680" cy="2011680"/>
          </a:xfrm>
          <a:prstGeom prst="ellipse">
            <a:avLst/>
          </a:prstGeom>
          <a:solidFill>
            <a:srgbClr val="4E95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Nominator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Pick pages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C4FF1A-8037-8ED4-92EF-CE44106D3B0F}"/>
              </a:ext>
            </a:extLst>
          </p:cNvPr>
          <p:cNvSpPr/>
          <p:nvPr/>
        </p:nvSpPr>
        <p:spPr>
          <a:xfrm>
            <a:off x="7604760" y="4286827"/>
            <a:ext cx="2011680" cy="2011680"/>
          </a:xfrm>
          <a:prstGeom prst="ellipse">
            <a:avLst/>
          </a:prstGeom>
          <a:solidFill>
            <a:srgbClr val="A12A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Elector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Density / rate</a:t>
            </a:r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38FA1057-56D3-E73E-868F-896CC5EF31AC}"/>
              </a:ext>
            </a:extLst>
          </p:cNvPr>
          <p:cNvCxnSpPr>
            <a:cxnSpLocks/>
            <a:stCxn id="7" idx="6"/>
            <a:endCxn id="10" idx="2"/>
          </p:cNvCxnSpPr>
          <p:nvPr/>
        </p:nvCxnSpPr>
        <p:spPr>
          <a:xfrm>
            <a:off x="6455341" y="5292667"/>
            <a:ext cx="1149419" cy="0"/>
          </a:xfrm>
          <a:prstGeom prst="curvedConnector3">
            <a:avLst>
              <a:gd name="adj1" fmla="val 50000"/>
            </a:avLst>
          </a:prstGeom>
          <a:ln w="38100">
            <a:solidFill>
              <a:srgbClr val="21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FE54F37-E2EF-5EFE-349C-5406F5ECD009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3710442" y="4023519"/>
            <a:ext cx="733219" cy="1269148"/>
          </a:xfrm>
          <a:prstGeom prst="curvedConnector3">
            <a:avLst>
              <a:gd name="adj1" fmla="val 50000"/>
            </a:avLst>
          </a:prstGeom>
          <a:ln w="38100">
            <a:solidFill>
              <a:srgbClr val="21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CA376FBC-F727-3281-13AC-01BA375F7BBD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 flipV="1">
            <a:off x="3710442" y="2696528"/>
            <a:ext cx="733219" cy="1326991"/>
          </a:xfrm>
          <a:prstGeom prst="curvedConnector3">
            <a:avLst>
              <a:gd name="adj1" fmla="val 50000"/>
            </a:avLst>
          </a:prstGeom>
          <a:ln w="38100">
            <a:solidFill>
              <a:srgbClr val="21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F0E8F04F-D766-9950-DCF5-475E8405C416}"/>
              </a:ext>
            </a:extLst>
          </p:cNvPr>
          <p:cNvCxnSpPr>
            <a:cxnSpLocks/>
            <a:stCxn id="9" idx="6"/>
            <a:endCxn id="8" idx="2"/>
          </p:cNvCxnSpPr>
          <p:nvPr/>
        </p:nvCxnSpPr>
        <p:spPr>
          <a:xfrm>
            <a:off x="6455341" y="2696528"/>
            <a:ext cx="1149419" cy="0"/>
          </a:xfrm>
          <a:prstGeom prst="curvedConnector3">
            <a:avLst>
              <a:gd name="adj1" fmla="val 50000"/>
            </a:avLst>
          </a:prstGeom>
          <a:ln w="38100">
            <a:solidFill>
              <a:srgbClr val="21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037136B2-25B0-54C4-E607-6F2F096AA763}"/>
              </a:ext>
            </a:extLst>
          </p:cNvPr>
          <p:cNvCxnSpPr>
            <a:cxnSpLocks/>
            <a:stCxn id="10" idx="4"/>
            <a:endCxn id="6" idx="4"/>
          </p:cNvCxnSpPr>
          <p:nvPr/>
        </p:nvCxnSpPr>
        <p:spPr>
          <a:xfrm rot="5400000" flipH="1">
            <a:off x="5023027" y="2710934"/>
            <a:ext cx="1269148" cy="5905998"/>
          </a:xfrm>
          <a:prstGeom prst="curvedConnector3">
            <a:avLst>
              <a:gd name="adj1" fmla="val -24277"/>
            </a:avLst>
          </a:prstGeom>
          <a:ln w="38100">
            <a:solidFill>
              <a:srgbClr val="21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7C892A9B-4F75-5354-FA34-1B2327B558C4}"/>
              </a:ext>
            </a:extLst>
          </p:cNvPr>
          <p:cNvCxnSpPr>
            <a:cxnSpLocks/>
            <a:stCxn id="8" idx="4"/>
            <a:endCxn id="10" idx="0"/>
          </p:cNvCxnSpPr>
          <p:nvPr/>
        </p:nvCxnSpPr>
        <p:spPr>
          <a:xfrm rot="5400000">
            <a:off x="8324721" y="4000947"/>
            <a:ext cx="584459" cy="0"/>
          </a:xfrm>
          <a:prstGeom prst="curvedConnector3">
            <a:avLst>
              <a:gd name="adj1" fmla="val 50000"/>
            </a:avLst>
          </a:prstGeom>
          <a:ln w="38100">
            <a:solidFill>
              <a:srgbClr val="215F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0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1C7C-9AE9-17BB-9EAC-7C06910B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394DF-0C9B-01DD-D0F8-B1268DFC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machine with many wires and a circuit board&#10;&#10;AI-generated content may be incorrect.">
            <a:extLst>
              <a:ext uri="{FF2B5EF4-FFF2-40B4-BE49-F238E27FC236}">
                <a16:creationId xmlns:a16="http://schemas.microsoft.com/office/drawing/2014/main" id="{8B310088-D187-9EA1-919F-2453A74144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" t="-5637" r="-91" b="22849"/>
          <a:stretch/>
        </p:blipFill>
        <p:spPr>
          <a:xfrm>
            <a:off x="6904571" y="815273"/>
            <a:ext cx="4449229" cy="56776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792510-AD7D-1B7C-BBD8-819534784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5940729" cy="4530725"/>
          </a:xfrm>
        </p:spPr>
        <p:txBody>
          <a:bodyPr>
            <a:normAutofit/>
          </a:bodyPr>
          <a:lstStyle/>
          <a:p>
            <a:r>
              <a:rPr lang="en-US" dirty="0"/>
              <a:t>Real system implementation</a:t>
            </a:r>
          </a:p>
          <a:p>
            <a:pPr lvl="1"/>
            <a:r>
              <a:rPr lang="en-US" dirty="0"/>
              <a:t>2 x Intel Xeon 6430 (SPR)</a:t>
            </a:r>
          </a:p>
          <a:p>
            <a:pPr lvl="1"/>
            <a:r>
              <a:rPr lang="en-US" dirty="0"/>
              <a:t>Intel </a:t>
            </a:r>
            <a:r>
              <a:rPr lang="en-US" dirty="0" err="1"/>
              <a:t>Agilex</a:t>
            </a:r>
            <a:r>
              <a:rPr lang="en-US" dirty="0"/>
              <a:t> I-</a:t>
            </a:r>
            <a:r>
              <a:rPr lang="en-US" dirty="0" err="1"/>
              <a:t>seres</a:t>
            </a:r>
            <a:r>
              <a:rPr lang="en-US" dirty="0"/>
              <a:t> FPGA</a:t>
            </a:r>
          </a:p>
          <a:p>
            <a:r>
              <a:rPr lang="en-US" dirty="0"/>
              <a:t>CM-sketch</a:t>
            </a:r>
          </a:p>
          <a:p>
            <a:pPr lvl="1"/>
            <a:r>
              <a:rPr lang="en-US" dirty="0"/>
              <a:t>FPGA: 128,309 ALM (14% util)</a:t>
            </a:r>
          </a:p>
          <a:p>
            <a:pPr lvl="1"/>
            <a:r>
              <a:rPr lang="en-US" dirty="0"/>
              <a:t>ASIC: 46,930 𝜇m</a:t>
            </a:r>
            <a:r>
              <a:rPr lang="en-US" baseline="30000" dirty="0"/>
              <a:t>2</a:t>
            </a:r>
            <a:r>
              <a:rPr lang="en-US" dirty="0"/>
              <a:t> (7nm)</a:t>
            </a:r>
          </a:p>
          <a:p>
            <a:r>
              <a:rPr lang="en-US" dirty="0"/>
              <a:t>Benchmarks</a:t>
            </a:r>
          </a:p>
          <a:p>
            <a:pPr lvl="1"/>
            <a:r>
              <a:rPr lang="en-US" dirty="0" err="1"/>
              <a:t>Liblinear</a:t>
            </a:r>
            <a:r>
              <a:rPr lang="en-US" dirty="0"/>
              <a:t>, GAPBs, SPEC2017, Redis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4DBD2B-1FF5-66DC-CEC6-88231BA542C0}"/>
              </a:ext>
            </a:extLst>
          </p:cNvPr>
          <p:cNvSpPr/>
          <p:nvPr/>
        </p:nvSpPr>
        <p:spPr>
          <a:xfrm>
            <a:off x="7732643" y="4090986"/>
            <a:ext cx="795131" cy="9083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Intel SPR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7E3041-A1F0-27B8-BB34-FDE9DD3C4D28}"/>
              </a:ext>
            </a:extLst>
          </p:cNvPr>
          <p:cNvSpPr/>
          <p:nvPr/>
        </p:nvSpPr>
        <p:spPr>
          <a:xfrm>
            <a:off x="9604955" y="4090986"/>
            <a:ext cx="795131" cy="9083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Intel SPR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4CE7E6-4A41-4C0A-F1EC-F6264FDE0E7E}"/>
              </a:ext>
            </a:extLst>
          </p:cNvPr>
          <p:cNvSpPr/>
          <p:nvPr/>
        </p:nvSpPr>
        <p:spPr>
          <a:xfrm>
            <a:off x="7046844" y="1343715"/>
            <a:ext cx="1282148" cy="27472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CXL FPGA</a:t>
            </a:r>
          </a:p>
        </p:txBody>
      </p:sp>
    </p:spTree>
    <p:extLst>
      <p:ext uri="{BB962C8B-B14F-4D97-AF65-F5344CB8AC3E}">
        <p14:creationId xmlns:p14="http://schemas.microsoft.com/office/powerpoint/2010/main" val="38307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7B5E6-63B9-B4F5-8849-B47CE7CC6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19036B-FA7C-E694-F439-D5AA9A51A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1836" y="2745634"/>
            <a:ext cx="6293665" cy="23669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C8D29-AA74-0607-D021-C0FC2EBA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5E3D3C-0981-1F72-7352-8E19254353E4}"/>
              </a:ext>
            </a:extLst>
          </p:cNvPr>
          <p:cNvSpPr txBox="1">
            <a:spLocks/>
          </p:cNvSpPr>
          <p:nvPr/>
        </p:nvSpPr>
        <p:spPr>
          <a:xfrm>
            <a:off x="838199" y="1825624"/>
            <a:ext cx="5168899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Testing accuracy with PAC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CPU best vs. M5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Algorithm accuracy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Space-saving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+43%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CM-sketch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+47%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No tracking overhead!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Tracking is done in hardware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Software consumes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&lt; 2% CPU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32C63A-5772-A69E-89AC-CD42422B4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218" y="1403350"/>
            <a:ext cx="5168900" cy="4051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DCB6B9-94FC-765A-185E-C50936558EA6}"/>
              </a:ext>
            </a:extLst>
          </p:cNvPr>
          <p:cNvSpPr/>
          <p:nvPr/>
        </p:nvSpPr>
        <p:spPr>
          <a:xfrm flipH="1">
            <a:off x="11632019" y="3355231"/>
            <a:ext cx="473482" cy="17573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588BD-6E49-E2A1-B5EF-724C96E8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to end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2774C-C757-AF1E-D03C-E0CF5A74A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5732" cy="4351338"/>
          </a:xfrm>
        </p:spPr>
        <p:txBody>
          <a:bodyPr/>
          <a:lstStyle/>
          <a:p>
            <a:r>
              <a:rPr lang="en-US" dirty="0"/>
              <a:t>Baselines</a:t>
            </a:r>
          </a:p>
          <a:p>
            <a:pPr lvl="1"/>
            <a:r>
              <a:rPr lang="en-US" dirty="0"/>
              <a:t>All CXL</a:t>
            </a:r>
          </a:p>
          <a:p>
            <a:r>
              <a:rPr lang="en-US" dirty="0"/>
              <a:t>Comparison</a:t>
            </a:r>
          </a:p>
          <a:p>
            <a:pPr lvl="1"/>
            <a:r>
              <a:rPr lang="en-US" dirty="0"/>
              <a:t>ANB, DAMON</a:t>
            </a:r>
          </a:p>
          <a:p>
            <a:pPr lvl="1"/>
            <a:r>
              <a:rPr lang="en-US" dirty="0"/>
              <a:t>M5-HPT, M5-HWT, M5-HPT+HWT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78B76-C438-7840-DC10-BFABE54A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A4B82-A1E5-519E-5E72-E14E67C8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7" y="4538703"/>
            <a:ext cx="11246646" cy="23354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EE812-F3D4-F89F-AF84-3655E700D485}"/>
              </a:ext>
            </a:extLst>
          </p:cNvPr>
          <p:cNvSpPr/>
          <p:nvPr/>
        </p:nvSpPr>
        <p:spPr>
          <a:xfrm>
            <a:off x="10873946" y="5572897"/>
            <a:ext cx="691979" cy="96601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E11879-B9F8-F73A-A868-46713622FE65}"/>
              </a:ext>
            </a:extLst>
          </p:cNvPr>
          <p:cNvSpPr txBox="1">
            <a:spLocks/>
          </p:cNvSpPr>
          <p:nvPr/>
        </p:nvSpPr>
        <p:spPr>
          <a:xfrm>
            <a:off x="7760043" y="1825625"/>
            <a:ext cx="44484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M5 performance gain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Over ANB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+24%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Over DAMON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+14%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7F0F9A-F2DC-54B3-4093-CB04513FAC34}"/>
              </a:ext>
            </a:extLst>
          </p:cNvPr>
          <p:cNvSpPr/>
          <p:nvPr/>
        </p:nvSpPr>
        <p:spPr>
          <a:xfrm>
            <a:off x="2842931" y="4538703"/>
            <a:ext cx="7191717" cy="342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BA286-10EE-41F3-CFF3-0D43DA7FAB84}"/>
              </a:ext>
            </a:extLst>
          </p:cNvPr>
          <p:cNvSpPr/>
          <p:nvPr/>
        </p:nvSpPr>
        <p:spPr>
          <a:xfrm>
            <a:off x="432173" y="4716609"/>
            <a:ext cx="826611" cy="19216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uiExpand="1" build="p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F10B-BD0D-FED2-3662-D33ABF652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5944-AB51-2815-5E6D-CEC2667A4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3868" cy="4351338"/>
          </a:xfrm>
        </p:spPr>
        <p:txBody>
          <a:bodyPr>
            <a:normAutofit/>
          </a:bodyPr>
          <a:lstStyle/>
          <a:p>
            <a:r>
              <a:rPr lang="en-US" dirty="0"/>
              <a:t>Finding hot data in tiered memory</a:t>
            </a:r>
          </a:p>
          <a:p>
            <a:pPr lvl="1"/>
            <a:r>
              <a:rPr lang="en-US" dirty="0"/>
              <a:t>Hardware tracker</a:t>
            </a:r>
          </a:p>
          <a:p>
            <a:pPr lvl="1"/>
            <a:r>
              <a:rPr lang="en-US" dirty="0"/>
              <a:t>Low overhead, highly accurate</a:t>
            </a:r>
          </a:p>
          <a:p>
            <a:pPr lvl="1"/>
            <a:r>
              <a:rPr lang="en-US" dirty="0"/>
              <a:t>M5 improve by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14 - 24% </a:t>
            </a:r>
            <a:r>
              <a:rPr lang="en-US" dirty="0"/>
              <a:t>over SOTA CPU tracking</a:t>
            </a:r>
          </a:p>
          <a:p>
            <a:r>
              <a:rPr lang="en-US" dirty="0"/>
              <a:t>All SW and HW are open-sourced!</a:t>
            </a:r>
          </a:p>
          <a:p>
            <a:r>
              <a:rPr lang="en-US" b="1" dirty="0"/>
              <a:t>Thank you : 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97085-8AF9-B95D-2352-15EA11A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DF9BA-CDDE-16A5-5199-70B2A23B5254}"/>
              </a:ext>
            </a:extLst>
          </p:cNvPr>
          <p:cNvSpPr txBox="1"/>
          <p:nvPr/>
        </p:nvSpPr>
        <p:spPr>
          <a:xfrm>
            <a:off x="6822161" y="4738512"/>
            <a:ext cx="536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  <a:hlinkClick r:id="rId3"/>
              </a:rPr>
              <a:t>https://github.com/ece-fast-lab/ASPLOS-2025-M5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318A2B5-415C-2077-E52D-21A182D99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6736" y="1825625"/>
            <a:ext cx="2620687" cy="26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B28B7-1304-AD50-209C-543D2C21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distribution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AEC7D6-1581-1F95-40E8-9801BA3F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4991" y="1267722"/>
            <a:ext cx="5453753" cy="54537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25B65-0037-4F50-9483-5F179837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6766-07A2-D44A-904A-5BC77D01DB1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E06DFB-2A63-695A-7AE1-14ADF32481E1}"/>
              </a:ext>
            </a:extLst>
          </p:cNvPr>
          <p:cNvSpPr txBox="1">
            <a:spLocks/>
          </p:cNvSpPr>
          <p:nvPr/>
        </p:nvSpPr>
        <p:spPr>
          <a:xfrm>
            <a:off x="838199" y="1825624"/>
            <a:ext cx="5821018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CDF built with PAC</a:t>
            </a:r>
          </a:p>
          <a:p>
            <a:pPr lvl="1"/>
            <a:r>
              <a:rPr lang="en-US" dirty="0"/>
              <a:t>Access distribution count of pages</a:t>
            </a:r>
          </a:p>
          <a:p>
            <a:r>
              <a:rPr lang="en-US" dirty="0"/>
              <a:t>Half of memory is promoted</a:t>
            </a:r>
          </a:p>
          <a:p>
            <a:pPr lvl="1"/>
            <a:r>
              <a:rPr lang="en-US" dirty="0"/>
              <a:t>Blue dashed line</a:t>
            </a:r>
          </a:p>
          <a:p>
            <a:r>
              <a:rPr lang="en-US" dirty="0"/>
              <a:t>Skewed access</a:t>
            </a:r>
          </a:p>
          <a:p>
            <a:pPr lvl="1"/>
            <a:r>
              <a:rPr lang="en-US" dirty="0" err="1"/>
              <a:t>bc</a:t>
            </a:r>
            <a:r>
              <a:rPr lang="en-US" dirty="0"/>
              <a:t>, </a:t>
            </a:r>
            <a:r>
              <a:rPr lang="en-US" dirty="0" err="1"/>
              <a:t>liblinear</a:t>
            </a:r>
            <a:r>
              <a:rPr lang="en-US" dirty="0"/>
              <a:t>, </a:t>
            </a:r>
            <a:r>
              <a:rPr lang="en-US" dirty="0" err="1"/>
              <a:t>roms</a:t>
            </a:r>
            <a:endParaRPr lang="en-US" dirty="0"/>
          </a:p>
          <a:p>
            <a:r>
              <a:rPr lang="en-US" dirty="0"/>
              <a:t>Not worth migrating</a:t>
            </a:r>
          </a:p>
          <a:p>
            <a:pPr lvl="1"/>
            <a:r>
              <a:rPr lang="en-US" dirty="0" err="1"/>
              <a:t>tc</a:t>
            </a:r>
            <a:r>
              <a:rPr lang="en-US" dirty="0"/>
              <a:t> – many pages untouched</a:t>
            </a:r>
          </a:p>
        </p:txBody>
      </p:sp>
    </p:spTree>
    <p:extLst>
      <p:ext uri="{BB962C8B-B14F-4D97-AF65-F5344CB8AC3E}">
        <p14:creationId xmlns:p14="http://schemas.microsoft.com/office/powerpoint/2010/main" val="371683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597A-E961-D1CC-8986-23BDD7C1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CXL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A299-3B19-7475-2578-01561186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292812" cy="4351338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Cost-effective, but higher latency</a:t>
            </a:r>
          </a:p>
          <a:p>
            <a:pPr lvl="1"/>
            <a:r>
              <a:rPr lang="en-US" dirty="0"/>
              <a:t>About 2-3x latency of DRAM</a:t>
            </a:r>
          </a:p>
          <a:p>
            <a:pPr lvl="1"/>
            <a:r>
              <a:rPr lang="en-US" dirty="0"/>
              <a:t>Much faster than SSD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Tiered memory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n-US" dirty="0"/>
              <a:t>Hot data in DDR memory</a:t>
            </a:r>
          </a:p>
          <a:p>
            <a:pPr lvl="1"/>
            <a:r>
              <a:rPr lang="en-US" dirty="0"/>
              <a:t>Cold data in CXL memory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How to identify hot data?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3DD70-190A-6ABE-F15C-DE2A085A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B5D250-5117-45B9-1E69-61EEC884D32B}"/>
              </a:ext>
            </a:extLst>
          </p:cNvPr>
          <p:cNvGrpSpPr/>
          <p:nvPr/>
        </p:nvGrpSpPr>
        <p:grpSpPr>
          <a:xfrm>
            <a:off x="6393524" y="1213332"/>
            <a:ext cx="5686716" cy="4597619"/>
            <a:chOff x="6393524" y="1213332"/>
            <a:chExt cx="5686716" cy="4597619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E56BD974-77FF-6E5C-49FF-B5D4013BEC21}"/>
                </a:ext>
              </a:extLst>
            </p:cNvPr>
            <p:cNvGraphicFramePr/>
            <p:nvPr/>
          </p:nvGraphicFramePr>
          <p:xfrm>
            <a:off x="6965453" y="1213332"/>
            <a:ext cx="4620312" cy="45976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F08E9ED-FC49-1972-8183-D6148CF81BF0}"/>
                </a:ext>
              </a:extLst>
            </p:cNvPr>
            <p:cNvCxnSpPr>
              <a:cxnSpLocks/>
            </p:cNvCxnSpPr>
            <p:nvPr/>
          </p:nvCxnSpPr>
          <p:spPr>
            <a:xfrm>
              <a:off x="11642106" y="1690688"/>
              <a:ext cx="5258" cy="3758782"/>
            </a:xfrm>
            <a:prstGeom prst="straightConnector1">
              <a:avLst/>
            </a:prstGeom>
            <a:ln w="57150">
              <a:solidFill>
                <a:srgbClr val="215F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73A108-2B32-F1B8-1EE7-0C8135937521}"/>
                </a:ext>
              </a:extLst>
            </p:cNvPr>
            <p:cNvSpPr txBox="1"/>
            <p:nvPr/>
          </p:nvSpPr>
          <p:spPr>
            <a:xfrm flipV="1">
              <a:off x="11618575" y="1856559"/>
              <a:ext cx="461665" cy="331116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Increasing latency and capacity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F435301-6098-8752-E796-D31484E6F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2560" y="1765038"/>
              <a:ext cx="5258" cy="3758782"/>
            </a:xfrm>
            <a:prstGeom prst="straightConnector1">
              <a:avLst/>
            </a:prstGeom>
            <a:ln w="57150">
              <a:solidFill>
                <a:srgbClr val="215F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571ADD-3063-1E24-ABDB-21A625C0D6AB}"/>
                </a:ext>
              </a:extLst>
            </p:cNvPr>
            <p:cNvSpPr txBox="1"/>
            <p:nvPr/>
          </p:nvSpPr>
          <p:spPr>
            <a:xfrm flipH="1">
              <a:off x="6393524" y="2395694"/>
              <a:ext cx="461665" cy="233653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Increasing bandwidth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96BBDFA-8773-D426-8735-A36658037211}"/>
              </a:ext>
            </a:extLst>
          </p:cNvPr>
          <p:cNvSpPr txBox="1"/>
          <p:nvPr/>
        </p:nvSpPr>
        <p:spPr>
          <a:xfrm>
            <a:off x="9982200" y="2072528"/>
            <a:ext cx="64633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E859E-E87A-5540-B0AA-8F7AACD0C878}"/>
              </a:ext>
            </a:extLst>
          </p:cNvPr>
          <p:cNvSpPr txBox="1"/>
          <p:nvPr/>
        </p:nvSpPr>
        <p:spPr>
          <a:xfrm>
            <a:off x="10628531" y="310069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❄️</a:t>
            </a:r>
          </a:p>
        </p:txBody>
      </p:sp>
    </p:spTree>
    <p:extLst>
      <p:ext uri="{BB962C8B-B14F-4D97-AF65-F5344CB8AC3E}">
        <p14:creationId xmlns:p14="http://schemas.microsoft.com/office/powerpoint/2010/main" val="29912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597A-E961-D1CC-8986-23BDD7C1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CXL hot memory tracking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E5CCF7-8255-69E1-AD44-16C8BB79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1717675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D372B46-2D93-C6D9-370B-19D099F9C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4060" cy="4351338"/>
          </a:xfrm>
        </p:spPr>
        <p:txBody>
          <a:bodyPr/>
          <a:lstStyle/>
          <a:p>
            <a:r>
              <a:rPr lang="en-US" dirty="0"/>
              <a:t>Hint fault</a:t>
            </a:r>
          </a:p>
          <a:p>
            <a:pPr lvl="1"/>
            <a:r>
              <a:rPr lang="en-US" dirty="0"/>
              <a:t>Linux </a:t>
            </a:r>
            <a:r>
              <a:rPr lang="en-US" dirty="0" err="1"/>
              <a:t>AutoNUMA</a:t>
            </a:r>
            <a:r>
              <a:rPr lang="en-US" dirty="0"/>
              <a:t> balancing</a:t>
            </a:r>
          </a:p>
          <a:p>
            <a:r>
              <a:rPr lang="en-US" dirty="0"/>
              <a:t>PTE access bit scanning</a:t>
            </a:r>
          </a:p>
          <a:p>
            <a:pPr lvl="1"/>
            <a:r>
              <a:rPr lang="en-US" dirty="0"/>
              <a:t>DAMON, Multi-Clock (HPCA’22)</a:t>
            </a:r>
          </a:p>
          <a:p>
            <a:r>
              <a:rPr lang="en-US" dirty="0"/>
              <a:t>CPU event sampling</a:t>
            </a:r>
          </a:p>
          <a:p>
            <a:pPr lvl="1"/>
            <a:r>
              <a:rPr lang="en-US" dirty="0" err="1"/>
              <a:t>Memtis</a:t>
            </a:r>
            <a:r>
              <a:rPr lang="en-US" dirty="0"/>
              <a:t> (SOSP’23)</a:t>
            </a:r>
          </a:p>
          <a:p>
            <a:r>
              <a:rPr lang="en-US" dirty="0"/>
              <a:t>How good are they? 🤔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D3320-5612-52FA-2E33-3FBD60394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1717675"/>
            <a:ext cx="4635500" cy="477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A72108-DD91-58A6-BA6D-E753593E4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00" y="1717675"/>
            <a:ext cx="4749800" cy="279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F50D8-5BE1-7FE5-9B8D-A6D91737F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17675"/>
            <a:ext cx="53467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FD21-0401-BC2F-B68A-8673C01D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13222-7BD5-9961-39F9-D9BD23ACF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530725"/>
          </a:xfrm>
        </p:spPr>
        <p:txBody>
          <a:bodyPr>
            <a:normAutofit/>
          </a:bodyPr>
          <a:lstStyle/>
          <a:p>
            <a:r>
              <a:rPr lang="en-US" dirty="0"/>
              <a:t>Ground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truth</a:t>
            </a:r>
            <a:r>
              <a:rPr lang="en-US" dirty="0"/>
              <a:t> for hotness</a:t>
            </a:r>
          </a:p>
          <a:p>
            <a:r>
              <a:rPr lang="en-US" dirty="0"/>
              <a:t>On path hardware unit</a:t>
            </a:r>
          </a:p>
          <a:p>
            <a:pPr lvl="1"/>
            <a:r>
              <a:rPr lang="en-US" dirty="0"/>
              <a:t>Monitor all memory access</a:t>
            </a:r>
          </a:p>
          <a:p>
            <a:r>
              <a:rPr lang="en-US" dirty="0"/>
              <a:t>Page access tracking (PAC)</a:t>
            </a:r>
          </a:p>
          <a:p>
            <a:pPr lvl="1"/>
            <a:r>
              <a:rPr lang="en-US" dirty="0"/>
              <a:t>Count access to </a:t>
            </a:r>
            <a:r>
              <a:rPr lang="en-US" u="sng" dirty="0"/>
              <a:t>each page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Word access tracking (WAC)</a:t>
            </a:r>
          </a:p>
          <a:p>
            <a:pPr lvl="1"/>
            <a:r>
              <a:rPr lang="en-US" dirty="0"/>
              <a:t>Count access to </a:t>
            </a:r>
            <a:r>
              <a:rPr lang="en-US" u="sng" dirty="0"/>
              <a:t>each 64B word</a:t>
            </a:r>
          </a:p>
          <a:p>
            <a:pPr lvl="1"/>
            <a:r>
              <a:rPr lang="en-US" dirty="0"/>
              <a:t>Pages can be sparsely accessed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4AEF4-C6A8-A7B5-3609-D99465AA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36EF24-507B-7009-5325-5343BA4E487A}"/>
              </a:ext>
            </a:extLst>
          </p:cNvPr>
          <p:cNvSpPr/>
          <p:nvPr/>
        </p:nvSpPr>
        <p:spPr>
          <a:xfrm>
            <a:off x="6584147" y="4102226"/>
            <a:ext cx="2410691" cy="1742935"/>
          </a:xfrm>
          <a:prstGeom prst="rect">
            <a:avLst/>
          </a:prstGeom>
          <a:solidFill>
            <a:srgbClr val="E8E8E8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CXL device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06DB4-287E-84E0-71D5-782A89498106}"/>
              </a:ext>
            </a:extLst>
          </p:cNvPr>
          <p:cNvSpPr/>
          <p:nvPr/>
        </p:nvSpPr>
        <p:spPr>
          <a:xfrm>
            <a:off x="6934468" y="5125142"/>
            <a:ext cx="1710048" cy="720019"/>
          </a:xfrm>
          <a:prstGeom prst="rect">
            <a:avLst/>
          </a:prstGeom>
          <a:solidFill>
            <a:srgbClr val="215F9B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CXL memory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02139-71AD-8882-326F-B82E48C8A098}"/>
              </a:ext>
            </a:extLst>
          </p:cNvPr>
          <p:cNvSpPr/>
          <p:nvPr/>
        </p:nvSpPr>
        <p:spPr>
          <a:xfrm>
            <a:off x="6584147" y="1849034"/>
            <a:ext cx="2410691" cy="1647178"/>
          </a:xfrm>
          <a:prstGeom prst="rect">
            <a:avLst/>
          </a:prstGeom>
          <a:solidFill>
            <a:srgbClr val="E8E8E8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CPU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1A1C73-CF75-F438-13D0-98248C706929}"/>
              </a:ext>
            </a:extLst>
          </p:cNvPr>
          <p:cNvSpPr/>
          <p:nvPr/>
        </p:nvSpPr>
        <p:spPr>
          <a:xfrm>
            <a:off x="6934467" y="2240311"/>
            <a:ext cx="1710048" cy="633474"/>
          </a:xfrm>
          <a:prstGeom prst="rect">
            <a:avLst/>
          </a:prstGeom>
          <a:solidFill>
            <a:srgbClr val="F7AE2D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629088-618B-33EA-1537-E507B8888C3E}"/>
              </a:ext>
            </a:extLst>
          </p:cNvPr>
          <p:cNvSpPr/>
          <p:nvPr/>
        </p:nvSpPr>
        <p:spPr>
          <a:xfrm>
            <a:off x="6934467" y="4571765"/>
            <a:ext cx="1710048" cy="347639"/>
          </a:xfrm>
          <a:prstGeom prst="rect">
            <a:avLst/>
          </a:prstGeom>
          <a:solidFill>
            <a:srgbClr val="EA713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Counter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FCB926-DFBE-43DC-54C2-CAAFFD9B64F0}"/>
              </a:ext>
            </a:extLst>
          </p:cNvPr>
          <p:cNvSpPr/>
          <p:nvPr/>
        </p:nvSpPr>
        <p:spPr>
          <a:xfrm>
            <a:off x="6934468" y="3084390"/>
            <a:ext cx="1710048" cy="411822"/>
          </a:xfrm>
          <a:prstGeom prst="rect">
            <a:avLst/>
          </a:prstGeom>
          <a:solidFill>
            <a:srgbClr val="4E95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74BD0F-A28C-93A3-62AA-2A0CBFCB08EC}"/>
              </a:ext>
            </a:extLst>
          </p:cNvPr>
          <p:cNvSpPr/>
          <p:nvPr/>
        </p:nvSpPr>
        <p:spPr>
          <a:xfrm>
            <a:off x="10006218" y="4102226"/>
            <a:ext cx="1710048" cy="1742935"/>
          </a:xfrm>
          <a:prstGeom prst="rect">
            <a:avLst/>
          </a:prstGeom>
          <a:solidFill>
            <a:srgbClr val="7474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Table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998438C-E335-1380-7005-83933CB6AFE4}"/>
              </a:ext>
            </a:extLst>
          </p:cNvPr>
          <p:cNvGraphicFramePr>
            <a:graphicFrameLocks noGrp="1"/>
          </p:cNvGraphicFramePr>
          <p:nvPr/>
        </p:nvGraphicFramePr>
        <p:xfrm>
          <a:off x="10218522" y="4485062"/>
          <a:ext cx="1285440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088">
                  <a:extLst>
                    <a:ext uri="{9D8B030D-6E8A-4147-A177-3AD203B41FA5}">
                      <a16:colId xmlns:a16="http://schemas.microsoft.com/office/drawing/2014/main" val="2621855732"/>
                    </a:ext>
                  </a:extLst>
                </a:gridCol>
                <a:gridCol w="257088">
                  <a:extLst>
                    <a:ext uri="{9D8B030D-6E8A-4147-A177-3AD203B41FA5}">
                      <a16:colId xmlns:a16="http://schemas.microsoft.com/office/drawing/2014/main" val="3042625623"/>
                    </a:ext>
                  </a:extLst>
                </a:gridCol>
                <a:gridCol w="257088">
                  <a:extLst>
                    <a:ext uri="{9D8B030D-6E8A-4147-A177-3AD203B41FA5}">
                      <a16:colId xmlns:a16="http://schemas.microsoft.com/office/drawing/2014/main" val="637000516"/>
                    </a:ext>
                  </a:extLst>
                </a:gridCol>
                <a:gridCol w="257088">
                  <a:extLst>
                    <a:ext uri="{9D8B030D-6E8A-4147-A177-3AD203B41FA5}">
                      <a16:colId xmlns:a16="http://schemas.microsoft.com/office/drawing/2014/main" val="2285105685"/>
                    </a:ext>
                  </a:extLst>
                </a:gridCol>
                <a:gridCol w="257088">
                  <a:extLst>
                    <a:ext uri="{9D8B030D-6E8A-4147-A177-3AD203B41FA5}">
                      <a16:colId xmlns:a16="http://schemas.microsoft.com/office/drawing/2014/main" val="22373527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871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713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262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276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825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60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396703"/>
                  </a:ext>
                </a:extLst>
              </a:tr>
            </a:tbl>
          </a:graphicData>
        </a:graphic>
      </p:graphicFrame>
      <p:sp>
        <p:nvSpPr>
          <p:cNvPr id="18" name="Up-Down Arrow 17">
            <a:extLst>
              <a:ext uri="{FF2B5EF4-FFF2-40B4-BE49-F238E27FC236}">
                <a16:creationId xmlns:a16="http://schemas.microsoft.com/office/drawing/2014/main" id="{0C966726-B0B1-157A-EB49-23C4BF854466}"/>
              </a:ext>
            </a:extLst>
          </p:cNvPr>
          <p:cNvSpPr/>
          <p:nvPr/>
        </p:nvSpPr>
        <p:spPr>
          <a:xfrm>
            <a:off x="7595527" y="3477964"/>
            <a:ext cx="387927" cy="62426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자유형: 도형 144">
            <a:extLst>
              <a:ext uri="{FF2B5EF4-FFF2-40B4-BE49-F238E27FC236}">
                <a16:creationId xmlns:a16="http://schemas.microsoft.com/office/drawing/2014/main" id="{8F6400FE-5D68-ED4A-5E3B-65A2CE90295C}"/>
              </a:ext>
            </a:extLst>
          </p:cNvPr>
          <p:cNvSpPr/>
          <p:nvPr/>
        </p:nvSpPr>
        <p:spPr>
          <a:xfrm flipH="1">
            <a:off x="8644515" y="4093117"/>
            <a:ext cx="1359384" cy="1752046"/>
          </a:xfrm>
          <a:custGeom>
            <a:avLst/>
            <a:gdLst>
              <a:gd name="connsiteX0" fmla="*/ 0 w 1181100"/>
              <a:gd name="connsiteY0" fmla="*/ 977900 h 2800350"/>
              <a:gd name="connsiteX1" fmla="*/ 0 w 1181100"/>
              <a:gd name="connsiteY1" fmla="*/ 1219200 h 2800350"/>
              <a:gd name="connsiteX2" fmla="*/ 1181100 w 1181100"/>
              <a:gd name="connsiteY2" fmla="*/ 2800350 h 2800350"/>
              <a:gd name="connsiteX3" fmla="*/ 1181100 w 1181100"/>
              <a:gd name="connsiteY3" fmla="*/ 0 h 2800350"/>
              <a:gd name="connsiteX4" fmla="*/ 0 w 1181100"/>
              <a:gd name="connsiteY4" fmla="*/ 977900 h 2800350"/>
              <a:gd name="connsiteX0" fmla="*/ 0 w 1181100"/>
              <a:gd name="connsiteY0" fmla="*/ 0 h 1822450"/>
              <a:gd name="connsiteX1" fmla="*/ 0 w 1181100"/>
              <a:gd name="connsiteY1" fmla="*/ 241300 h 1822450"/>
              <a:gd name="connsiteX2" fmla="*/ 1181100 w 1181100"/>
              <a:gd name="connsiteY2" fmla="*/ 1822450 h 1822450"/>
              <a:gd name="connsiteX3" fmla="*/ 1181100 w 1181100"/>
              <a:gd name="connsiteY3" fmla="*/ 744574 h 1822450"/>
              <a:gd name="connsiteX4" fmla="*/ 0 w 1181100"/>
              <a:gd name="connsiteY4" fmla="*/ 0 h 1822450"/>
              <a:gd name="connsiteX0" fmla="*/ 0 w 1181100"/>
              <a:gd name="connsiteY0" fmla="*/ 0 h 1184497"/>
              <a:gd name="connsiteX1" fmla="*/ 0 w 1181100"/>
              <a:gd name="connsiteY1" fmla="*/ 241300 h 1184497"/>
              <a:gd name="connsiteX2" fmla="*/ 1181100 w 1181100"/>
              <a:gd name="connsiteY2" fmla="*/ 1184497 h 1184497"/>
              <a:gd name="connsiteX3" fmla="*/ 1181100 w 1181100"/>
              <a:gd name="connsiteY3" fmla="*/ 744574 h 1184497"/>
              <a:gd name="connsiteX4" fmla="*/ 0 w 1181100"/>
              <a:gd name="connsiteY4" fmla="*/ 0 h 1184497"/>
              <a:gd name="connsiteX0" fmla="*/ 0 w 1185243"/>
              <a:gd name="connsiteY0" fmla="*/ 0 h 1184497"/>
              <a:gd name="connsiteX1" fmla="*/ 0 w 1185243"/>
              <a:gd name="connsiteY1" fmla="*/ 241300 h 1184497"/>
              <a:gd name="connsiteX2" fmla="*/ 1181100 w 1185243"/>
              <a:gd name="connsiteY2" fmla="*/ 1184497 h 1184497"/>
              <a:gd name="connsiteX3" fmla="*/ 1185243 w 1185243"/>
              <a:gd name="connsiteY3" fmla="*/ 768386 h 1184497"/>
              <a:gd name="connsiteX4" fmla="*/ 0 w 1185243"/>
              <a:gd name="connsiteY4" fmla="*/ 0 h 1184497"/>
              <a:gd name="connsiteX0" fmla="*/ 0 w 1186280"/>
              <a:gd name="connsiteY0" fmla="*/ 0 h 1208309"/>
              <a:gd name="connsiteX1" fmla="*/ 0 w 1186280"/>
              <a:gd name="connsiteY1" fmla="*/ 241300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1093 w 1186280"/>
              <a:gd name="connsiteY1" fmla="*/ 1086610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197488"/>
              <a:gd name="connsiteX1" fmla="*/ 1093 w 1186280"/>
              <a:gd name="connsiteY1" fmla="*/ 1086610 h 1197488"/>
              <a:gd name="connsiteX2" fmla="*/ 1186280 w 1186280"/>
              <a:gd name="connsiteY2" fmla="*/ 1197488 h 1197488"/>
              <a:gd name="connsiteX3" fmla="*/ 1185243 w 1186280"/>
              <a:gd name="connsiteY3" fmla="*/ 1036207 h 1197488"/>
              <a:gd name="connsiteX4" fmla="*/ 0 w 1186280"/>
              <a:gd name="connsiteY4" fmla="*/ 0 h 1197488"/>
              <a:gd name="connsiteX0" fmla="*/ 0 w 1186280"/>
              <a:gd name="connsiteY0" fmla="*/ 0 h 1566344"/>
              <a:gd name="connsiteX1" fmla="*/ 552288 w 1186280"/>
              <a:gd name="connsiteY1" fmla="*/ 1566344 h 1566344"/>
              <a:gd name="connsiteX2" fmla="*/ 1186280 w 1186280"/>
              <a:gd name="connsiteY2" fmla="*/ 1197488 h 1566344"/>
              <a:gd name="connsiteX3" fmla="*/ 1185243 w 1186280"/>
              <a:gd name="connsiteY3" fmla="*/ 1036207 h 1566344"/>
              <a:gd name="connsiteX4" fmla="*/ 0 w 1186280"/>
              <a:gd name="connsiteY4" fmla="*/ 0 h 1566344"/>
              <a:gd name="connsiteX0" fmla="*/ 0 w 690204"/>
              <a:gd name="connsiteY0" fmla="*/ 0 h 697053"/>
              <a:gd name="connsiteX1" fmla="*/ 56212 w 690204"/>
              <a:gd name="connsiteY1" fmla="*/ 697053 h 697053"/>
              <a:gd name="connsiteX2" fmla="*/ 690204 w 690204"/>
              <a:gd name="connsiteY2" fmla="*/ 328197 h 697053"/>
              <a:gd name="connsiteX3" fmla="*/ 689167 w 690204"/>
              <a:gd name="connsiteY3" fmla="*/ 166916 h 697053"/>
              <a:gd name="connsiteX4" fmla="*/ 0 w 690204"/>
              <a:gd name="connsiteY4" fmla="*/ 0 h 697053"/>
              <a:gd name="connsiteX0" fmla="*/ 11635 w 634000"/>
              <a:gd name="connsiteY0" fmla="*/ 0 h 693446"/>
              <a:gd name="connsiteX1" fmla="*/ 8 w 634000"/>
              <a:gd name="connsiteY1" fmla="*/ 693446 h 693446"/>
              <a:gd name="connsiteX2" fmla="*/ 634000 w 634000"/>
              <a:gd name="connsiteY2" fmla="*/ 324590 h 693446"/>
              <a:gd name="connsiteX3" fmla="*/ 632963 w 634000"/>
              <a:gd name="connsiteY3" fmla="*/ 163309 h 693446"/>
              <a:gd name="connsiteX4" fmla="*/ 11635 w 634000"/>
              <a:gd name="connsiteY4" fmla="*/ 0 h 693446"/>
              <a:gd name="connsiteX0" fmla="*/ 0 w 635085"/>
              <a:gd name="connsiteY0" fmla="*/ 0 h 689839"/>
              <a:gd name="connsiteX1" fmla="*/ 1093 w 635085"/>
              <a:gd name="connsiteY1" fmla="*/ 689839 h 689839"/>
              <a:gd name="connsiteX2" fmla="*/ 635085 w 635085"/>
              <a:gd name="connsiteY2" fmla="*/ 320983 h 689839"/>
              <a:gd name="connsiteX3" fmla="*/ 634048 w 635085"/>
              <a:gd name="connsiteY3" fmla="*/ 159702 h 689839"/>
              <a:gd name="connsiteX4" fmla="*/ 0 w 635085"/>
              <a:gd name="connsiteY4" fmla="*/ 0 h 689839"/>
              <a:gd name="connsiteX0" fmla="*/ 0 w 635085"/>
              <a:gd name="connsiteY0" fmla="*/ 0 h 686232"/>
              <a:gd name="connsiteX1" fmla="*/ 1093 w 635085"/>
              <a:gd name="connsiteY1" fmla="*/ 686232 h 686232"/>
              <a:gd name="connsiteX2" fmla="*/ 635085 w 635085"/>
              <a:gd name="connsiteY2" fmla="*/ 317376 h 686232"/>
              <a:gd name="connsiteX3" fmla="*/ 634048 w 635085"/>
              <a:gd name="connsiteY3" fmla="*/ 156095 h 686232"/>
              <a:gd name="connsiteX4" fmla="*/ 0 w 635085"/>
              <a:gd name="connsiteY4" fmla="*/ 0 h 686232"/>
              <a:gd name="connsiteX0" fmla="*/ 28591 w 633996"/>
              <a:gd name="connsiteY0" fmla="*/ 0 h 689839"/>
              <a:gd name="connsiteX1" fmla="*/ 4 w 633996"/>
              <a:gd name="connsiteY1" fmla="*/ 689839 h 689839"/>
              <a:gd name="connsiteX2" fmla="*/ 633996 w 633996"/>
              <a:gd name="connsiteY2" fmla="*/ 320983 h 689839"/>
              <a:gd name="connsiteX3" fmla="*/ 632959 w 633996"/>
              <a:gd name="connsiteY3" fmla="*/ 159702 h 689839"/>
              <a:gd name="connsiteX4" fmla="*/ 28591 w 633996"/>
              <a:gd name="connsiteY4" fmla="*/ 0 h 689839"/>
              <a:gd name="connsiteX0" fmla="*/ 11634 w 633999"/>
              <a:gd name="connsiteY0" fmla="*/ 0 h 686232"/>
              <a:gd name="connsiteX1" fmla="*/ 7 w 633999"/>
              <a:gd name="connsiteY1" fmla="*/ 686232 h 686232"/>
              <a:gd name="connsiteX2" fmla="*/ 633999 w 633999"/>
              <a:gd name="connsiteY2" fmla="*/ 317376 h 686232"/>
              <a:gd name="connsiteX3" fmla="*/ 632962 w 633999"/>
              <a:gd name="connsiteY3" fmla="*/ 156095 h 686232"/>
              <a:gd name="connsiteX4" fmla="*/ 11634 w 633999"/>
              <a:gd name="connsiteY4" fmla="*/ 0 h 686232"/>
              <a:gd name="connsiteX0" fmla="*/ 0 w 640587"/>
              <a:gd name="connsiteY0" fmla="*/ 0 h 682538"/>
              <a:gd name="connsiteX1" fmla="*/ 6595 w 640587"/>
              <a:gd name="connsiteY1" fmla="*/ 682538 h 682538"/>
              <a:gd name="connsiteX2" fmla="*/ 640587 w 640587"/>
              <a:gd name="connsiteY2" fmla="*/ 313682 h 682538"/>
              <a:gd name="connsiteX3" fmla="*/ 639550 w 640587"/>
              <a:gd name="connsiteY3" fmla="*/ 152401 h 682538"/>
              <a:gd name="connsiteX4" fmla="*/ 0 w 640587"/>
              <a:gd name="connsiteY4" fmla="*/ 0 h 682538"/>
              <a:gd name="connsiteX0" fmla="*/ 0 w 663365"/>
              <a:gd name="connsiteY0" fmla="*/ 0 h 704701"/>
              <a:gd name="connsiteX1" fmla="*/ 29373 w 663365"/>
              <a:gd name="connsiteY1" fmla="*/ 704701 h 704701"/>
              <a:gd name="connsiteX2" fmla="*/ 663365 w 663365"/>
              <a:gd name="connsiteY2" fmla="*/ 335845 h 704701"/>
              <a:gd name="connsiteX3" fmla="*/ 662328 w 663365"/>
              <a:gd name="connsiteY3" fmla="*/ 174564 h 704701"/>
              <a:gd name="connsiteX4" fmla="*/ 0 w 663365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74564 h 704701"/>
              <a:gd name="connsiteX4" fmla="*/ 7083 w 670448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86620 h 704701"/>
              <a:gd name="connsiteX4" fmla="*/ 7083 w 670448"/>
              <a:gd name="connsiteY4" fmla="*/ 0 h 704701"/>
              <a:gd name="connsiteX0" fmla="*/ 0 w 678233"/>
              <a:gd name="connsiteY0" fmla="*/ 0 h 700683"/>
              <a:gd name="connsiteX1" fmla="*/ 7797 w 678233"/>
              <a:gd name="connsiteY1" fmla="*/ 700683 h 700683"/>
              <a:gd name="connsiteX2" fmla="*/ 678233 w 678233"/>
              <a:gd name="connsiteY2" fmla="*/ 331827 h 700683"/>
              <a:gd name="connsiteX3" fmla="*/ 677196 w 678233"/>
              <a:gd name="connsiteY3" fmla="*/ 182602 h 700683"/>
              <a:gd name="connsiteX4" fmla="*/ 0 w 678233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331827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469" h="700683">
                <a:moveTo>
                  <a:pt x="2148" y="0"/>
                </a:moveTo>
                <a:cubicBezTo>
                  <a:pt x="2512" y="362203"/>
                  <a:pt x="-331" y="338480"/>
                  <a:pt x="33" y="700683"/>
                </a:cubicBezTo>
                <a:lnTo>
                  <a:pt x="670469" y="331827"/>
                </a:lnTo>
                <a:cubicBezTo>
                  <a:pt x="670123" y="185186"/>
                  <a:pt x="669778" y="329243"/>
                  <a:pt x="669432" y="182602"/>
                </a:cubicBezTo>
                <a:lnTo>
                  <a:pt x="2148" y="0"/>
                </a:lnTo>
                <a:close/>
              </a:path>
            </a:pathLst>
          </a:cu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E0FA26-0914-84A2-98F0-C006F060D678}"/>
              </a:ext>
            </a:extLst>
          </p:cNvPr>
          <p:cNvSpPr txBox="1"/>
          <p:nvPr/>
        </p:nvSpPr>
        <p:spPr>
          <a:xfrm>
            <a:off x="8916793" y="4387099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PFN, +1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230AC4-CD2D-97A0-C11A-5A4EE8770EBB}"/>
              </a:ext>
            </a:extLst>
          </p:cNvPr>
          <p:cNvCxnSpPr/>
          <p:nvPr/>
        </p:nvCxnSpPr>
        <p:spPr>
          <a:xfrm>
            <a:off x="8644515" y="4745584"/>
            <a:ext cx="1574007" cy="0"/>
          </a:xfrm>
          <a:prstGeom prst="straightConnector1">
            <a:avLst/>
          </a:prstGeom>
          <a:ln w="38100">
            <a:solidFill>
              <a:srgbClr val="EA71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954ADE0-0905-34FB-FF68-410D1B32689A}"/>
              </a:ext>
            </a:extLst>
          </p:cNvPr>
          <p:cNvSpPr txBox="1"/>
          <p:nvPr/>
        </p:nvSpPr>
        <p:spPr>
          <a:xfrm>
            <a:off x="10664960" y="467023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58FC09-571C-5A67-3391-0D403757AE57}"/>
              </a:ext>
            </a:extLst>
          </p:cNvPr>
          <p:cNvSpPr txBox="1"/>
          <p:nvPr/>
        </p:nvSpPr>
        <p:spPr>
          <a:xfrm>
            <a:off x="10664960" y="467023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27F75-CD96-5B0E-1F36-7ABA958495F8}"/>
              </a:ext>
            </a:extLst>
          </p:cNvPr>
          <p:cNvSpPr txBox="1"/>
          <p:nvPr/>
        </p:nvSpPr>
        <p:spPr>
          <a:xfrm>
            <a:off x="8985642" y="4387097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CL, +1</a:t>
            </a:r>
          </a:p>
        </p:txBody>
      </p:sp>
    </p:spTree>
    <p:extLst>
      <p:ext uri="{BB962C8B-B14F-4D97-AF65-F5344CB8AC3E}">
        <p14:creationId xmlns:p14="http://schemas.microsoft.com/office/powerpoint/2010/main" val="12491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2" grpId="0" animBg="1"/>
      <p:bldP spid="14" grpId="0" animBg="1"/>
      <p:bldP spid="11" grpId="0" animBg="1"/>
      <p:bldP spid="11" grpId="1" animBg="1"/>
      <p:bldP spid="13" grpId="0" animBg="1"/>
      <p:bldP spid="16" grpId="0" animBg="1"/>
      <p:bldP spid="16" grpId="1" animBg="1"/>
      <p:bldP spid="16" grpId="2" animBg="1"/>
      <p:bldP spid="18" grpId="0" animBg="1"/>
      <p:bldP spid="22" grpId="0" animBg="1"/>
      <p:bldP spid="23" grpId="0"/>
      <p:bldP spid="23" grpId="1"/>
      <p:bldP spid="26" grpId="0"/>
      <p:bldP spid="26" grpId="1"/>
      <p:bldP spid="2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5E351-87D3-E5C1-96F2-4B63927FA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11DB-FE05-0FB9-6E22-CD994ED4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B1000-BA8D-7676-E01D-F4D683363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530725"/>
          </a:xfrm>
        </p:spPr>
        <p:txBody>
          <a:bodyPr>
            <a:normAutofit/>
          </a:bodyPr>
          <a:lstStyle/>
          <a:p>
            <a:r>
              <a:rPr lang="en-US" dirty="0"/>
              <a:t>How good is the tracking?</a:t>
            </a:r>
          </a:p>
          <a:p>
            <a:pPr lvl="1"/>
            <a:r>
              <a:rPr lang="en-US" dirty="0"/>
              <a:t>Scheme picked vs. Oracle picked (avg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&lt; 40% accurate</a:t>
            </a:r>
            <a:r>
              <a:rPr lang="en-US" dirty="0"/>
              <a:t>)</a:t>
            </a:r>
          </a:p>
          <a:p>
            <a:r>
              <a:rPr lang="en-US" dirty="0"/>
              <a:t>Amplification</a:t>
            </a:r>
          </a:p>
          <a:p>
            <a:pPr lvl="1"/>
            <a:r>
              <a:rPr lang="en-US" dirty="0"/>
              <a:t>Word access counter (WAC)</a:t>
            </a:r>
          </a:p>
          <a:p>
            <a:pPr lvl="1"/>
            <a:r>
              <a:rPr lang="en-US" dirty="0"/>
              <a:t>Sparsely accessed (Redis)</a:t>
            </a:r>
          </a:p>
          <a:p>
            <a:pPr lvl="2"/>
            <a:r>
              <a:rPr lang="en-US" dirty="0"/>
              <a:t>50% page have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&lt; 4 CL accessed</a:t>
            </a:r>
          </a:p>
          <a:p>
            <a:r>
              <a:rPr lang="en-US" dirty="0"/>
              <a:t>Overhead</a:t>
            </a:r>
          </a:p>
          <a:p>
            <a:pPr lvl="1"/>
            <a:r>
              <a:rPr lang="en-US" dirty="0"/>
              <a:t>Increase </a:t>
            </a:r>
            <a:r>
              <a:rPr lang="en-US" dirty="0" err="1"/>
              <a:t>kCPU</a:t>
            </a:r>
            <a:r>
              <a:rPr lang="en-US" dirty="0"/>
              <a:t> cycle by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159%</a:t>
            </a:r>
            <a:r>
              <a:rPr lang="en-US" dirty="0"/>
              <a:t>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277%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27132-AAF5-0A76-D34C-C71CF8BE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F623A-869B-BD69-FC29-8D46B4BEB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21" y="1690688"/>
            <a:ext cx="6096000" cy="2303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B2462-B555-5CD6-66F6-DCE85B50F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686" y="3993856"/>
            <a:ext cx="6127070" cy="23042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F4868-1059-A2F1-5A9A-85805A401B9A}"/>
              </a:ext>
            </a:extLst>
          </p:cNvPr>
          <p:cNvSpPr/>
          <p:nvPr/>
        </p:nvSpPr>
        <p:spPr>
          <a:xfrm>
            <a:off x="5831074" y="1535612"/>
            <a:ext cx="6250682" cy="245824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6E26D-6971-18D1-76F8-12AAA563039A}"/>
              </a:ext>
            </a:extLst>
          </p:cNvPr>
          <p:cNvSpPr/>
          <p:nvPr/>
        </p:nvSpPr>
        <p:spPr>
          <a:xfrm>
            <a:off x="6586152" y="4300151"/>
            <a:ext cx="4239504" cy="199799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3DFC98-B4A1-0C5B-77BD-FAB8EB8E8412}"/>
              </a:ext>
            </a:extLst>
          </p:cNvPr>
          <p:cNvSpPr/>
          <p:nvPr/>
        </p:nvSpPr>
        <p:spPr>
          <a:xfrm>
            <a:off x="11590638" y="2842271"/>
            <a:ext cx="475583" cy="1151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A252-1CBB-08E0-79DC-0EFB6D593138}"/>
              </a:ext>
            </a:extLst>
          </p:cNvPr>
          <p:cNvSpPr/>
          <p:nvPr/>
        </p:nvSpPr>
        <p:spPr>
          <a:xfrm>
            <a:off x="11590637" y="4170805"/>
            <a:ext cx="475583" cy="21273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4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  <p:bldP spid="12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2EC21-EA51-BD65-4FB7-35FBDADD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952090E-749A-3FC4-2159-05311C9A3763}"/>
              </a:ext>
            </a:extLst>
          </p:cNvPr>
          <p:cNvGrpSpPr/>
          <p:nvPr/>
        </p:nvGrpSpPr>
        <p:grpSpPr>
          <a:xfrm>
            <a:off x="1006742" y="1264623"/>
            <a:ext cx="2880360" cy="3447377"/>
            <a:chOff x="1006742" y="1264623"/>
            <a:chExt cx="2880360" cy="344737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655346-2BE8-5E99-D0B0-F9965AA267B7}"/>
                </a:ext>
              </a:extLst>
            </p:cNvPr>
            <p:cNvGrpSpPr/>
            <p:nvPr/>
          </p:nvGrpSpPr>
          <p:grpSpPr>
            <a:xfrm>
              <a:off x="1006742" y="1264623"/>
              <a:ext cx="2880360" cy="3447377"/>
              <a:chOff x="891941" y="1708574"/>
              <a:chExt cx="2880360" cy="344737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3A429AD-E29D-7A77-48C3-D23D9989D569}"/>
                  </a:ext>
                </a:extLst>
              </p:cNvPr>
              <p:cNvGrpSpPr/>
              <p:nvPr/>
            </p:nvGrpSpPr>
            <p:grpSpPr>
              <a:xfrm>
                <a:off x="891941" y="1708574"/>
                <a:ext cx="2880360" cy="3447377"/>
                <a:chOff x="817296" y="1705307"/>
                <a:chExt cx="2880360" cy="3447377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CA25D905-B2BF-A7A4-0E60-5AD64EB4546F}"/>
                    </a:ext>
                  </a:extLst>
                </p:cNvPr>
                <p:cNvGrpSpPr/>
                <p:nvPr/>
              </p:nvGrpSpPr>
              <p:grpSpPr>
                <a:xfrm>
                  <a:off x="817296" y="1705307"/>
                  <a:ext cx="2880360" cy="3447377"/>
                  <a:chOff x="4554833" y="1839310"/>
                  <a:chExt cx="2898440" cy="1901809"/>
                </a:xfrm>
              </p:grpSpPr>
              <p:pic>
                <p:nvPicPr>
                  <p:cNvPr id="7" name="Picture 3" descr="page5image468846416">
                    <a:extLst>
                      <a:ext uri="{FF2B5EF4-FFF2-40B4-BE49-F238E27FC236}">
                        <a16:creationId xmlns:a16="http://schemas.microsoft.com/office/drawing/2014/main" id="{63F1C30D-8ADE-E89E-1695-84A45497489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54833" y="1839310"/>
                    <a:ext cx="2898440" cy="190180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8620E32B-592F-B6A6-C48B-D522C295C559}"/>
                      </a:ext>
                    </a:extLst>
                  </p:cNvPr>
                  <p:cNvSpPr txBox="1"/>
                  <p:nvPr/>
                </p:nvSpPr>
                <p:spPr>
                  <a:xfrm>
                    <a:off x="4785877" y="2196589"/>
                    <a:ext cx="2424601" cy="2546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D84C95-3330-5E38-FEDB-79874619694B}"/>
                    </a:ext>
                  </a:extLst>
                </p:cNvPr>
                <p:cNvSpPr txBox="1"/>
                <p:nvPr/>
              </p:nvSpPr>
              <p:spPr>
                <a:xfrm>
                  <a:off x="1009359" y="3916549"/>
                  <a:ext cx="24962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+mn-cs"/>
                    </a:rPr>
                    <a:t>Limited accuracy in hot page identification</a:t>
                  </a:r>
                </a:p>
              </p:txBody>
            </p:sp>
          </p:grpSp>
          <p:pic>
            <p:nvPicPr>
              <p:cNvPr id="1026" name="Picture 2" descr="已生成图片">
                <a:extLst>
                  <a:ext uri="{FF2B5EF4-FFF2-40B4-BE49-F238E27FC236}">
                    <a16:creationId xmlns:a16="http://schemas.microsoft.com/office/drawing/2014/main" id="{A2F49C2F-8D09-C90C-F4FB-9E3705C756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8935" y="2136630"/>
                <a:ext cx="1637968" cy="1637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6" descr="已生成图片">
              <a:extLst>
                <a:ext uri="{FF2B5EF4-FFF2-40B4-BE49-F238E27FC236}">
                  <a16:creationId xmlns:a16="http://schemas.microsoft.com/office/drawing/2014/main" id="{FD7864C9-839C-324D-6B71-F1C74B8AF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371" y="1354473"/>
              <a:ext cx="592319" cy="59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719089-3FA5-3F15-AA0A-7208DF08F9C0}"/>
              </a:ext>
            </a:extLst>
          </p:cNvPr>
          <p:cNvGrpSpPr/>
          <p:nvPr/>
        </p:nvGrpSpPr>
        <p:grpSpPr>
          <a:xfrm>
            <a:off x="814303" y="1058639"/>
            <a:ext cx="2880360" cy="3447377"/>
            <a:chOff x="3924701" y="324932"/>
            <a:chExt cx="2880360" cy="34473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4BA70BC-AA7F-C6AD-D0E0-D8B2A1D23405}"/>
                </a:ext>
              </a:extLst>
            </p:cNvPr>
            <p:cNvGrpSpPr/>
            <p:nvPr/>
          </p:nvGrpSpPr>
          <p:grpSpPr>
            <a:xfrm>
              <a:off x="3924701" y="324932"/>
              <a:ext cx="2880360" cy="3447377"/>
              <a:chOff x="817296" y="1705307"/>
              <a:chExt cx="2880360" cy="344737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AE88282-C26B-C4BD-5133-7296D49FD003}"/>
                  </a:ext>
                </a:extLst>
              </p:cNvPr>
              <p:cNvGrpSpPr/>
              <p:nvPr/>
            </p:nvGrpSpPr>
            <p:grpSpPr>
              <a:xfrm>
                <a:off x="817296" y="1705307"/>
                <a:ext cx="2880360" cy="3447377"/>
                <a:chOff x="4554833" y="1839310"/>
                <a:chExt cx="2898440" cy="1901809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C9EAE28-B093-B6D1-FED5-9E05694C8E3C}"/>
                    </a:ext>
                  </a:extLst>
                </p:cNvPr>
                <p:cNvSpPr txBox="1"/>
                <p:nvPr/>
              </p:nvSpPr>
              <p:spPr>
                <a:xfrm>
                  <a:off x="4785877" y="2196589"/>
                  <a:ext cx="2424601" cy="2546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0" name="Picture 3" descr="page5image468846416">
                  <a:extLst>
                    <a:ext uri="{FF2B5EF4-FFF2-40B4-BE49-F238E27FC236}">
                      <a16:creationId xmlns:a16="http://schemas.microsoft.com/office/drawing/2014/main" id="{5DA1A4D6-BD1F-6528-E5DF-66E7FFD453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4833" y="1839310"/>
                  <a:ext cx="2898440" cy="19018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C645F7-553B-1BD0-61CC-6CFB07981028}"/>
                  </a:ext>
                </a:extLst>
              </p:cNvPr>
              <p:cNvSpPr txBox="1"/>
              <p:nvPr/>
            </p:nvSpPr>
            <p:spPr>
              <a:xfrm>
                <a:off x="1009359" y="3916549"/>
                <a:ext cx="24962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rPr>
                  <a:t>Highly accurate hardware tracking</a:t>
                </a:r>
              </a:p>
            </p:txBody>
          </p:sp>
        </p:grpSp>
        <p:pic>
          <p:nvPicPr>
            <p:cNvPr id="1028" name="Picture 4" descr="已生成图片">
              <a:extLst>
                <a:ext uri="{FF2B5EF4-FFF2-40B4-BE49-F238E27FC236}">
                  <a16:creationId xmlns:a16="http://schemas.microsoft.com/office/drawing/2014/main" id="{9E62FDF6-7801-9FC4-DBDD-0AC751D5E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493" y="687335"/>
              <a:ext cx="1636776" cy="163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E09232-E4D0-EB1A-3230-847C28908336}"/>
              </a:ext>
            </a:extLst>
          </p:cNvPr>
          <p:cNvGrpSpPr/>
          <p:nvPr/>
        </p:nvGrpSpPr>
        <p:grpSpPr>
          <a:xfrm>
            <a:off x="4796785" y="1262299"/>
            <a:ext cx="2880360" cy="3452034"/>
            <a:chOff x="4796785" y="1262299"/>
            <a:chExt cx="2880360" cy="345203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A1A261-72F9-A64D-74E0-64026A0327C4}"/>
                </a:ext>
              </a:extLst>
            </p:cNvPr>
            <p:cNvGrpSpPr/>
            <p:nvPr/>
          </p:nvGrpSpPr>
          <p:grpSpPr>
            <a:xfrm>
              <a:off x="4796785" y="1262299"/>
              <a:ext cx="2880360" cy="3452034"/>
              <a:chOff x="4620436" y="1707196"/>
              <a:chExt cx="2880360" cy="3452034"/>
            </a:xfrm>
          </p:grpSpPr>
          <p:pic>
            <p:nvPicPr>
              <p:cNvPr id="14" name="Picture 4" descr="page5image468849584">
                <a:extLst>
                  <a:ext uri="{FF2B5EF4-FFF2-40B4-BE49-F238E27FC236}">
                    <a16:creationId xmlns:a16="http://schemas.microsoft.com/office/drawing/2014/main" id="{C483A5A0-CB0A-1474-B086-8130DED59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0436" y="1707196"/>
                <a:ext cx="2880360" cy="3452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76" name="Picture 4" descr="The Importance of Content Amplification in Marketing">
                <a:extLst>
                  <a:ext uri="{FF2B5EF4-FFF2-40B4-BE49-F238E27FC236}">
                    <a16:creationId xmlns:a16="http://schemas.microsoft.com/office/drawing/2014/main" id="{EF50CF93-512B-AD01-C2CD-85C2F97F0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98" t="5269" r="25765" b="9783"/>
              <a:stretch/>
            </p:blipFill>
            <p:spPr bwMode="auto">
              <a:xfrm>
                <a:off x="5180008" y="2112993"/>
                <a:ext cx="1761216" cy="1687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848190-DF5B-B485-FF62-9F803172F245}"/>
                  </a:ext>
                </a:extLst>
              </p:cNvPr>
              <p:cNvSpPr txBox="1"/>
              <p:nvPr/>
            </p:nvSpPr>
            <p:spPr>
              <a:xfrm>
                <a:off x="4812499" y="3916548"/>
                <a:ext cx="24962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rPr>
                  <a:t>Can lead to amplified page migration</a:t>
                </a:r>
              </a:p>
            </p:txBody>
          </p:sp>
        </p:grpSp>
        <p:pic>
          <p:nvPicPr>
            <p:cNvPr id="25" name="Picture 6" descr="已生成图片">
              <a:extLst>
                <a:ext uri="{FF2B5EF4-FFF2-40B4-BE49-F238E27FC236}">
                  <a16:creationId xmlns:a16="http://schemas.microsoft.com/office/drawing/2014/main" id="{8715262D-886C-BD07-8280-DBD8D86E5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083" y="1354473"/>
              <a:ext cx="592319" cy="59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515EEA-B4F7-BD7F-DA59-6B5D190FE75B}"/>
              </a:ext>
            </a:extLst>
          </p:cNvPr>
          <p:cNvGrpSpPr/>
          <p:nvPr/>
        </p:nvGrpSpPr>
        <p:grpSpPr>
          <a:xfrm>
            <a:off x="4663810" y="1056310"/>
            <a:ext cx="2880360" cy="3452034"/>
            <a:chOff x="4834384" y="1858650"/>
            <a:chExt cx="2880360" cy="345203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1EA250-04CF-854A-5D46-45CC60D2B56C}"/>
                </a:ext>
              </a:extLst>
            </p:cNvPr>
            <p:cNvGrpSpPr/>
            <p:nvPr/>
          </p:nvGrpSpPr>
          <p:grpSpPr>
            <a:xfrm>
              <a:off x="4834384" y="1858650"/>
              <a:ext cx="2880360" cy="3452034"/>
              <a:chOff x="4620436" y="1707196"/>
              <a:chExt cx="2880360" cy="3452034"/>
            </a:xfrm>
          </p:grpSpPr>
          <p:pic>
            <p:nvPicPr>
              <p:cNvPr id="37" name="Picture 4" descr="page5image468849584">
                <a:extLst>
                  <a:ext uri="{FF2B5EF4-FFF2-40B4-BE49-F238E27FC236}">
                    <a16:creationId xmlns:a16="http://schemas.microsoft.com/office/drawing/2014/main" id="{9FAD4857-CA82-1D1B-3266-22F1206929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0436" y="1707196"/>
                <a:ext cx="2880360" cy="34520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1F81287-80C1-8F98-A154-63F0EA205535}"/>
                  </a:ext>
                </a:extLst>
              </p:cNvPr>
              <p:cNvSpPr txBox="1"/>
              <p:nvPr/>
            </p:nvSpPr>
            <p:spPr>
              <a:xfrm>
                <a:off x="4812499" y="3916548"/>
                <a:ext cx="24962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rPr>
                  <a:t>Track at various granularity</a:t>
                </a:r>
              </a:p>
            </p:txBody>
          </p:sp>
        </p:grpSp>
        <p:pic>
          <p:nvPicPr>
            <p:cNvPr id="1030" name="Picture 6" descr="已生成图片">
              <a:extLst>
                <a:ext uri="{FF2B5EF4-FFF2-40B4-BE49-F238E27FC236}">
                  <a16:creationId xmlns:a16="http://schemas.microsoft.com/office/drawing/2014/main" id="{406AD7EC-4B05-85D9-F8CB-1FA1722B7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2168" y="2259278"/>
              <a:ext cx="1764792" cy="1764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054B48-9F70-AF83-974F-C0AFFBB4006C}"/>
              </a:ext>
            </a:extLst>
          </p:cNvPr>
          <p:cNvGrpSpPr/>
          <p:nvPr/>
        </p:nvGrpSpPr>
        <p:grpSpPr>
          <a:xfrm>
            <a:off x="8534502" y="1264609"/>
            <a:ext cx="2880360" cy="3447391"/>
            <a:chOff x="8534502" y="1264609"/>
            <a:chExt cx="2880360" cy="34473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C5D2CA8-C67D-B80E-1D16-BE25FE0B9DB2}"/>
                </a:ext>
              </a:extLst>
            </p:cNvPr>
            <p:cNvGrpSpPr/>
            <p:nvPr/>
          </p:nvGrpSpPr>
          <p:grpSpPr>
            <a:xfrm>
              <a:off x="8534502" y="1264609"/>
              <a:ext cx="2880360" cy="3447391"/>
              <a:chOff x="8464039" y="1481166"/>
              <a:chExt cx="2880360" cy="344739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C20DBCB-640D-F071-D299-DDA84AA88D35}"/>
                  </a:ext>
                </a:extLst>
              </p:cNvPr>
              <p:cNvGrpSpPr/>
              <p:nvPr/>
            </p:nvGrpSpPr>
            <p:grpSpPr>
              <a:xfrm>
                <a:off x="8464039" y="1481166"/>
                <a:ext cx="2880360" cy="3447391"/>
                <a:chOff x="8397382" y="1705304"/>
                <a:chExt cx="2880360" cy="344739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97D7091-4189-1D3C-8114-91E222D607DD}"/>
                    </a:ext>
                  </a:extLst>
                </p:cNvPr>
                <p:cNvGrpSpPr/>
                <p:nvPr/>
              </p:nvGrpSpPr>
              <p:grpSpPr>
                <a:xfrm>
                  <a:off x="8397382" y="1705304"/>
                  <a:ext cx="2880360" cy="3447391"/>
                  <a:chOff x="901486" y="1839310"/>
                  <a:chExt cx="3170270" cy="3447391"/>
                </a:xfrm>
              </p:grpSpPr>
              <p:pic>
                <p:nvPicPr>
                  <p:cNvPr id="12" name="Picture 1" descr="page5image468846240">
                    <a:extLst>
                      <a:ext uri="{FF2B5EF4-FFF2-40B4-BE49-F238E27FC236}">
                        <a16:creationId xmlns:a16="http://schemas.microsoft.com/office/drawing/2014/main" id="{9E839F34-AC4B-9849-E463-4DC29414FAF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01486" y="1839310"/>
                    <a:ext cx="3170270" cy="344739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EF5C8CD-3AF4-3FAA-D64E-9E18A17BFF25}"/>
                      </a:ext>
                    </a:extLst>
                  </p:cNvPr>
                  <p:cNvSpPr txBox="1"/>
                  <p:nvPr/>
                </p:nvSpPr>
                <p:spPr>
                  <a:xfrm>
                    <a:off x="2482385" y="1994502"/>
                    <a:ext cx="18473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zh-C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D9CCB95-0708-1CF8-871F-86F5AAF7D3F7}"/>
                    </a:ext>
                  </a:extLst>
                </p:cNvPr>
                <p:cNvSpPr txBox="1"/>
                <p:nvPr/>
              </p:nvSpPr>
              <p:spPr>
                <a:xfrm>
                  <a:off x="8589445" y="3848265"/>
                  <a:ext cx="24962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 Light" panose="020B0403020202020204" pitchFamily="34" charset="0"/>
                      <a:ea typeface="+mn-ea"/>
                      <a:cs typeface="+mn-cs"/>
                    </a:rPr>
                    <a:t>High CPU utilization</a:t>
                  </a:r>
                </a:p>
              </p:txBody>
            </p:sp>
          </p:grpSp>
          <p:pic>
            <p:nvPicPr>
              <p:cNvPr id="1036" name="Picture 12" descr="已生成图片">
                <a:extLst>
                  <a:ext uri="{FF2B5EF4-FFF2-40B4-BE49-F238E27FC236}">
                    <a16:creationId xmlns:a16="http://schemas.microsoft.com/office/drawing/2014/main" id="{5F89142C-7DDF-4C33-71CB-A690B205EC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4162" y="2036941"/>
                <a:ext cx="1344168" cy="1344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6" descr="已生成图片">
              <a:extLst>
                <a:ext uri="{FF2B5EF4-FFF2-40B4-BE49-F238E27FC236}">
                  <a16:creationId xmlns:a16="http://schemas.microsoft.com/office/drawing/2014/main" id="{B188F050-2655-F21A-9E5D-6382CFB45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8679" y="1381653"/>
              <a:ext cx="592319" cy="59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7E0E94-65C1-A79D-F49F-11A7C3D2BEC6}"/>
              </a:ext>
            </a:extLst>
          </p:cNvPr>
          <p:cNvGrpSpPr/>
          <p:nvPr/>
        </p:nvGrpSpPr>
        <p:grpSpPr>
          <a:xfrm>
            <a:off x="8342440" y="1058631"/>
            <a:ext cx="2880360" cy="3447391"/>
            <a:chOff x="5562592" y="3143825"/>
            <a:chExt cx="2880360" cy="344739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4424C7C-79D4-A334-7233-1F1B479326EF}"/>
                </a:ext>
              </a:extLst>
            </p:cNvPr>
            <p:cNvGrpSpPr/>
            <p:nvPr/>
          </p:nvGrpSpPr>
          <p:grpSpPr>
            <a:xfrm>
              <a:off x="5562592" y="3143825"/>
              <a:ext cx="2880360" cy="3447391"/>
              <a:chOff x="8397382" y="1705304"/>
              <a:chExt cx="2880360" cy="344739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609A226-2DC7-3292-AD35-6E583BEC3896}"/>
                  </a:ext>
                </a:extLst>
              </p:cNvPr>
              <p:cNvGrpSpPr/>
              <p:nvPr/>
            </p:nvGrpSpPr>
            <p:grpSpPr>
              <a:xfrm>
                <a:off x="8397382" y="1705304"/>
                <a:ext cx="2880360" cy="3447391"/>
                <a:chOff x="901486" y="1839310"/>
                <a:chExt cx="3170270" cy="3447391"/>
              </a:xfrm>
            </p:grpSpPr>
            <p:pic>
              <p:nvPicPr>
                <p:cNvPr id="32" name="Picture 1" descr="page5image468846240">
                  <a:extLst>
                    <a:ext uri="{FF2B5EF4-FFF2-40B4-BE49-F238E27FC236}">
                      <a16:creationId xmlns:a16="http://schemas.microsoft.com/office/drawing/2014/main" id="{A35A1931-F3C0-97E2-F8EF-EC47EE8DF3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1486" y="1839310"/>
                  <a:ext cx="3170270" cy="34473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7068EE1-406D-67E5-BAE4-06390F2C2E52}"/>
                    </a:ext>
                  </a:extLst>
                </p:cNvPr>
                <p:cNvSpPr txBox="1"/>
                <p:nvPr/>
              </p:nvSpPr>
              <p:spPr>
                <a:xfrm>
                  <a:off x="2482385" y="1994502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EDD55E-4D04-7D46-D54C-F30CB07D6480}"/>
                  </a:ext>
                </a:extLst>
              </p:cNvPr>
              <p:cNvSpPr txBox="1"/>
              <p:nvPr/>
            </p:nvSpPr>
            <p:spPr>
              <a:xfrm>
                <a:off x="8589445" y="3848265"/>
                <a:ext cx="24962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Light" panose="020B0403020202020204" pitchFamily="34" charset="0"/>
                    <a:ea typeface="+mn-ea"/>
                    <a:cs typeface="+mn-cs"/>
                  </a:rPr>
                  <a:t>No tracking overhead, fully CXL-driven</a:t>
                </a:r>
              </a:p>
            </p:txBody>
          </p:sp>
        </p:grpSp>
        <p:pic>
          <p:nvPicPr>
            <p:cNvPr id="1032" name="Picture 8" descr="已生成图片">
              <a:extLst>
                <a:ext uri="{FF2B5EF4-FFF2-40B4-BE49-F238E27FC236}">
                  <a16:creationId xmlns:a16="http://schemas.microsoft.com/office/drawing/2014/main" id="{1E07F514-B6A1-4AF7-8C11-BC4E813BA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866" y="3733106"/>
              <a:ext cx="1347813" cy="134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91934D4-C36A-34A8-7C2B-8B4CA01BE406}"/>
              </a:ext>
            </a:extLst>
          </p:cNvPr>
          <p:cNvSpPr/>
          <p:nvPr/>
        </p:nvSpPr>
        <p:spPr>
          <a:xfrm>
            <a:off x="1147707" y="3932704"/>
            <a:ext cx="10178515" cy="1962874"/>
          </a:xfrm>
          <a:prstGeom prst="roundRect">
            <a:avLst/>
          </a:prstGeom>
          <a:solidFill>
            <a:srgbClr val="4E9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astering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emory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anagement &amp; Page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igration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CXL-Based Tiered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emory System</a:t>
            </a:r>
          </a:p>
        </p:txBody>
      </p:sp>
    </p:spTree>
    <p:extLst>
      <p:ext uri="{BB962C8B-B14F-4D97-AF65-F5344CB8AC3E}">
        <p14:creationId xmlns:p14="http://schemas.microsoft.com/office/powerpoint/2010/main" val="204204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694C-76E0-376F-F739-381D2F61C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M5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DCD9C-57FC-5121-E717-3F18AFF8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DB4AF3-013B-2371-762E-65AB40C0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9190" cy="4351338"/>
          </a:xfrm>
        </p:spPr>
        <p:txBody>
          <a:bodyPr>
            <a:normAutofit/>
          </a:bodyPr>
          <a:lstStyle/>
          <a:p>
            <a:r>
              <a:rPr lang="en-US" dirty="0"/>
              <a:t>Near memory tracking</a:t>
            </a:r>
          </a:p>
          <a:p>
            <a:r>
              <a:rPr lang="en-US" dirty="0"/>
              <a:t>Monitor LLC miss to CXL</a:t>
            </a:r>
          </a:p>
          <a:p>
            <a:pPr lvl="1"/>
            <a:r>
              <a:rPr lang="en-US" dirty="0"/>
              <a:t>CXL FPGA</a:t>
            </a:r>
          </a:p>
          <a:p>
            <a:r>
              <a:rPr lang="en-US" dirty="0"/>
              <a:t>Tracking on the data path</a:t>
            </a:r>
          </a:p>
          <a:p>
            <a:pPr lvl="1"/>
            <a:r>
              <a:rPr lang="en-US" dirty="0"/>
              <a:t>CM-sketch / Space-saving</a:t>
            </a:r>
          </a:p>
          <a:p>
            <a:r>
              <a:rPr lang="en-US" dirty="0"/>
              <a:t>Software controller</a:t>
            </a:r>
          </a:p>
          <a:p>
            <a:pPr lvl="1"/>
            <a:r>
              <a:rPr lang="en-US" dirty="0"/>
              <a:t>Control tracker output rate</a:t>
            </a:r>
          </a:p>
          <a:p>
            <a:pPr lvl="1"/>
            <a:r>
              <a:rPr lang="en-US" dirty="0"/>
              <a:t>System monitoring</a:t>
            </a:r>
          </a:p>
          <a:p>
            <a:pPr lvl="1"/>
            <a:r>
              <a:rPr lang="en-US" dirty="0"/>
              <a:t>Issue page migration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9056D8-2B59-2A0C-A186-0FA2EDC03819}"/>
              </a:ext>
            </a:extLst>
          </p:cNvPr>
          <p:cNvSpPr/>
          <p:nvPr/>
        </p:nvSpPr>
        <p:spPr>
          <a:xfrm>
            <a:off x="8966378" y="4007401"/>
            <a:ext cx="2410691" cy="1742935"/>
          </a:xfrm>
          <a:prstGeom prst="rect">
            <a:avLst/>
          </a:prstGeom>
          <a:solidFill>
            <a:srgbClr val="E8E8E8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CXL device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72B1CC-F799-41F1-0FB1-C11654C37020}"/>
              </a:ext>
            </a:extLst>
          </p:cNvPr>
          <p:cNvSpPr/>
          <p:nvPr/>
        </p:nvSpPr>
        <p:spPr>
          <a:xfrm>
            <a:off x="9316699" y="5030317"/>
            <a:ext cx="1710048" cy="720019"/>
          </a:xfrm>
          <a:prstGeom prst="rect">
            <a:avLst/>
          </a:prstGeom>
          <a:solidFill>
            <a:srgbClr val="215F9B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DDR memory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E42246-6460-C35D-A641-A5DD3F6C9408}"/>
              </a:ext>
            </a:extLst>
          </p:cNvPr>
          <p:cNvSpPr/>
          <p:nvPr/>
        </p:nvSpPr>
        <p:spPr>
          <a:xfrm>
            <a:off x="9316698" y="4476940"/>
            <a:ext cx="1710048" cy="347639"/>
          </a:xfrm>
          <a:prstGeom prst="rect">
            <a:avLst/>
          </a:prstGeom>
          <a:solidFill>
            <a:srgbClr val="EA713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Tracker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7FA132-4BA1-9555-E292-078A8D2836B9}"/>
              </a:ext>
            </a:extLst>
          </p:cNvPr>
          <p:cNvSpPr/>
          <p:nvPr/>
        </p:nvSpPr>
        <p:spPr>
          <a:xfrm>
            <a:off x="8966378" y="1754209"/>
            <a:ext cx="2410691" cy="1647178"/>
          </a:xfrm>
          <a:prstGeom prst="rect">
            <a:avLst/>
          </a:prstGeom>
          <a:solidFill>
            <a:srgbClr val="E8E8E8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F6D1B6-F7E0-C3A6-A4FB-1E7B9B71CCB2}"/>
              </a:ext>
            </a:extLst>
          </p:cNvPr>
          <p:cNvSpPr/>
          <p:nvPr/>
        </p:nvSpPr>
        <p:spPr>
          <a:xfrm>
            <a:off x="9316699" y="2989565"/>
            <a:ext cx="1710048" cy="411822"/>
          </a:xfrm>
          <a:prstGeom prst="rect">
            <a:avLst/>
          </a:prstGeom>
          <a:solidFill>
            <a:srgbClr val="4E95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DF08DC-A19A-B900-F54B-E9F93B62FE89}"/>
              </a:ext>
            </a:extLst>
          </p:cNvPr>
          <p:cNvSpPr/>
          <p:nvPr/>
        </p:nvSpPr>
        <p:spPr>
          <a:xfrm>
            <a:off x="9316698" y="2145486"/>
            <a:ext cx="1710048" cy="633474"/>
          </a:xfrm>
          <a:prstGeom prst="rect">
            <a:avLst/>
          </a:prstGeom>
          <a:solidFill>
            <a:srgbClr val="F7AE2D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SW Controller</a:t>
            </a:r>
          </a:p>
        </p:txBody>
      </p:sp>
      <p:pic>
        <p:nvPicPr>
          <p:cNvPr id="1026" name="Picture 2" descr="Agilex™ 7 FPGA I-Series Development Kit (2x R-Tile and 1x F-Tile)">
            <a:extLst>
              <a:ext uri="{FF2B5EF4-FFF2-40B4-BE49-F238E27FC236}">
                <a16:creationId xmlns:a16="http://schemas.microsoft.com/office/drawing/2014/main" id="{3566F2E7-965E-BB72-36E8-6D12EEA64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 b="9533"/>
          <a:stretch/>
        </p:blipFill>
        <p:spPr bwMode="auto">
          <a:xfrm flipV="1">
            <a:off x="5675572" y="4367535"/>
            <a:ext cx="2952543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F52BEA-B5B8-AE7F-AC86-CC99318D04D1}"/>
              </a:ext>
            </a:extLst>
          </p:cNvPr>
          <p:cNvSpPr/>
          <p:nvPr/>
        </p:nvSpPr>
        <p:spPr>
          <a:xfrm>
            <a:off x="6705600" y="5309937"/>
            <a:ext cx="1147011" cy="272716"/>
          </a:xfrm>
          <a:prstGeom prst="rect">
            <a:avLst/>
          </a:prstGeom>
          <a:noFill/>
          <a:ln w="38100">
            <a:solidFill>
              <a:srgbClr val="EA7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9E0E0C-8496-6430-07EB-BB2E172ADEA5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7852611" y="5390327"/>
            <a:ext cx="1464088" cy="55968"/>
          </a:xfrm>
          <a:prstGeom prst="straightConnector1">
            <a:avLst/>
          </a:prstGeom>
          <a:ln w="38100">
            <a:solidFill>
              <a:srgbClr val="F7A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637E998-BFC5-8182-7DED-EC0A2F368EC1}"/>
              </a:ext>
            </a:extLst>
          </p:cNvPr>
          <p:cNvSpPr/>
          <p:nvPr/>
        </p:nvSpPr>
        <p:spPr>
          <a:xfrm>
            <a:off x="6705600" y="4800489"/>
            <a:ext cx="753979" cy="453480"/>
          </a:xfrm>
          <a:prstGeom prst="rect">
            <a:avLst/>
          </a:prstGeom>
          <a:noFill/>
          <a:ln w="38100">
            <a:solidFill>
              <a:srgbClr val="4E95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B083F7-8F92-8495-7C1A-79413050A218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7459579" y="4650760"/>
            <a:ext cx="1857119" cy="379557"/>
          </a:xfrm>
          <a:prstGeom prst="straightConnector1">
            <a:avLst/>
          </a:prstGeom>
          <a:ln w="38100">
            <a:solidFill>
              <a:srgbClr val="F7AE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Intel Launches 4th Gen Xeon Scalable Processors, Max Series CPUs and GPUs">
            <a:extLst>
              <a:ext uri="{FF2B5EF4-FFF2-40B4-BE49-F238E27FC236}">
                <a16:creationId xmlns:a16="http://schemas.microsoft.com/office/drawing/2014/main" id="{6476330B-FDA0-C7FA-9363-0B4A1100B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0183" r="9457" b="7716"/>
          <a:stretch/>
        </p:blipFill>
        <p:spPr bwMode="auto">
          <a:xfrm>
            <a:off x="6190587" y="1604031"/>
            <a:ext cx="1922515" cy="18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CA1DB816-7DBF-DBEB-267B-89B8AD62778A}"/>
              </a:ext>
            </a:extLst>
          </p:cNvPr>
          <p:cNvCxnSpPr>
            <a:cxnSpLocks/>
            <a:stCxn id="25" idx="2"/>
            <a:endCxn id="1026" idx="2"/>
          </p:cNvCxnSpPr>
          <p:nvPr/>
        </p:nvCxnSpPr>
        <p:spPr>
          <a:xfrm rot="5400000">
            <a:off x="6678634" y="3894324"/>
            <a:ext cx="946422" cy="1"/>
          </a:xfrm>
          <a:prstGeom prst="curvedConnector3">
            <a:avLst/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FAA057A-8296-EE03-6C63-E8110DD666C3}"/>
              </a:ext>
            </a:extLst>
          </p:cNvPr>
          <p:cNvSpPr txBox="1"/>
          <p:nvPr/>
        </p:nvSpPr>
        <p:spPr>
          <a:xfrm>
            <a:off x="7205415" y="3560505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0x1FFF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0x3000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0x2567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0xECEB</a:t>
            </a:r>
          </a:p>
        </p:txBody>
      </p: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3462A685-7B1A-0801-C288-BD6825BEA48F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 rot="16200000" flipH="1">
            <a:off x="9868716" y="3704393"/>
            <a:ext cx="606014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D889735A-63EA-6109-3C26-15D63B032176}"/>
              </a:ext>
            </a:extLst>
          </p:cNvPr>
          <p:cNvCxnSpPr>
            <a:cxnSpLocks/>
            <a:stCxn id="8" idx="3"/>
            <a:endCxn id="19" idx="3"/>
          </p:cNvCxnSpPr>
          <p:nvPr/>
        </p:nvCxnSpPr>
        <p:spPr>
          <a:xfrm>
            <a:off x="11026746" y="2462223"/>
            <a:ext cx="12700" cy="2188537"/>
          </a:xfrm>
          <a:prstGeom prst="curvedConnector3">
            <a:avLst>
              <a:gd name="adj1" fmla="val 4452630"/>
            </a:avLst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7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19" grpId="1" animBg="1"/>
      <p:bldP spid="11" grpId="0" animBg="1"/>
      <p:bldP spid="12" grpId="0" animBg="1"/>
      <p:bldP spid="8" grpId="0" animBg="1"/>
      <p:bldP spid="16" grpId="0" animBg="1"/>
      <p:bldP spid="21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0AC28-9CC6-1311-7AE3-EB9AAE2C9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4659B-54D3-9E3E-6C0E-C808C1AE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M5 tracker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3375B-ACE0-DAFC-58C2-74440196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DE4AB3-1975-0962-C75F-718FD502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9190" cy="4351338"/>
          </a:xfrm>
        </p:spPr>
        <p:txBody>
          <a:bodyPr>
            <a:normAutofit/>
          </a:bodyPr>
          <a:lstStyle/>
          <a:p>
            <a:r>
              <a:rPr lang="en-US" b="1" dirty="0"/>
              <a:t>Input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LLC miss addresses</a:t>
            </a:r>
          </a:p>
          <a:p>
            <a:r>
              <a:rPr lang="en-US" dirty="0"/>
              <a:t>Address granularity</a:t>
            </a:r>
          </a:p>
          <a:p>
            <a:pPr lvl="1"/>
            <a:r>
              <a:rPr lang="en-US" dirty="0"/>
              <a:t>Page (4KB), Word (64B)</a:t>
            </a:r>
          </a:p>
          <a:p>
            <a:r>
              <a:rPr lang="en-US" dirty="0"/>
              <a:t>Output</a:t>
            </a:r>
          </a:p>
          <a:p>
            <a:pPr lvl="1"/>
            <a:r>
              <a:rPr lang="en-US" dirty="0"/>
              <a:t>Hot addresses, CXL BW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D12D71-711C-7C59-DA99-9EFB399ADC0C}"/>
              </a:ext>
            </a:extLst>
          </p:cNvPr>
          <p:cNvSpPr/>
          <p:nvPr/>
        </p:nvSpPr>
        <p:spPr>
          <a:xfrm>
            <a:off x="7405254" y="3789414"/>
            <a:ext cx="2410691" cy="1742935"/>
          </a:xfrm>
          <a:prstGeom prst="rect">
            <a:avLst/>
          </a:prstGeom>
          <a:solidFill>
            <a:srgbClr val="E8E8E8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CXL device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4B3FDF-3F71-01E0-593D-A37AAA912FDD}"/>
              </a:ext>
            </a:extLst>
          </p:cNvPr>
          <p:cNvSpPr/>
          <p:nvPr/>
        </p:nvSpPr>
        <p:spPr>
          <a:xfrm>
            <a:off x="7755575" y="4812330"/>
            <a:ext cx="1710048" cy="720019"/>
          </a:xfrm>
          <a:prstGeom prst="rect">
            <a:avLst/>
          </a:prstGeom>
          <a:solidFill>
            <a:srgbClr val="215F9B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CXL memory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CA880D-381D-A757-EA15-C5EE9574B753}"/>
              </a:ext>
            </a:extLst>
          </p:cNvPr>
          <p:cNvSpPr/>
          <p:nvPr/>
        </p:nvSpPr>
        <p:spPr>
          <a:xfrm>
            <a:off x="7755574" y="4258953"/>
            <a:ext cx="1710048" cy="347639"/>
          </a:xfrm>
          <a:prstGeom prst="rect">
            <a:avLst/>
          </a:prstGeom>
          <a:solidFill>
            <a:srgbClr val="EA713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Tracker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60710-C5EB-DC7F-F18B-353E2FCEE692}"/>
              </a:ext>
            </a:extLst>
          </p:cNvPr>
          <p:cNvSpPr/>
          <p:nvPr/>
        </p:nvSpPr>
        <p:spPr>
          <a:xfrm>
            <a:off x="7405254" y="1536222"/>
            <a:ext cx="2410691" cy="1647178"/>
          </a:xfrm>
          <a:prstGeom prst="rect">
            <a:avLst/>
          </a:prstGeom>
          <a:solidFill>
            <a:srgbClr val="E8E8E8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CPU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DB6D1D-3628-E711-0B1C-07ADD58EE041}"/>
              </a:ext>
            </a:extLst>
          </p:cNvPr>
          <p:cNvSpPr/>
          <p:nvPr/>
        </p:nvSpPr>
        <p:spPr>
          <a:xfrm>
            <a:off x="7755575" y="2771578"/>
            <a:ext cx="1710048" cy="411822"/>
          </a:xfrm>
          <a:prstGeom prst="rect">
            <a:avLst/>
          </a:prstGeom>
          <a:solidFill>
            <a:srgbClr val="4E95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BE14A5-80B7-D45C-2391-29EBF7F6C737}"/>
              </a:ext>
            </a:extLst>
          </p:cNvPr>
          <p:cNvSpPr/>
          <p:nvPr/>
        </p:nvSpPr>
        <p:spPr>
          <a:xfrm>
            <a:off x="7755574" y="1927499"/>
            <a:ext cx="1710048" cy="633474"/>
          </a:xfrm>
          <a:prstGeom prst="rect">
            <a:avLst/>
          </a:prstGeom>
          <a:solidFill>
            <a:srgbClr val="F7AE2D"/>
          </a:solidFill>
          <a:ln w="28575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SW Controller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4426CD7F-9E44-3D5C-F459-0DAFF8E05CCF}"/>
              </a:ext>
            </a:extLst>
          </p:cNvPr>
          <p:cNvCxnSpPr>
            <a:cxnSpLocks/>
            <a:stCxn id="11" idx="2"/>
            <a:endCxn id="3" idx="0"/>
          </p:cNvCxnSpPr>
          <p:nvPr/>
        </p:nvCxnSpPr>
        <p:spPr>
          <a:xfrm rot="16200000" flipH="1">
            <a:off x="8307592" y="3486406"/>
            <a:ext cx="606014" cy="1"/>
          </a:xfrm>
          <a:prstGeom prst="curvedConnector3">
            <a:avLst>
              <a:gd name="adj1" fmla="val 50000"/>
            </a:avLst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631EEAD4-19EF-72CB-6F93-D03BCCBC0247}"/>
              </a:ext>
            </a:extLst>
          </p:cNvPr>
          <p:cNvCxnSpPr>
            <a:cxnSpLocks/>
            <a:stCxn id="12" idx="3"/>
            <a:endCxn id="8" idx="3"/>
          </p:cNvCxnSpPr>
          <p:nvPr/>
        </p:nvCxnSpPr>
        <p:spPr>
          <a:xfrm>
            <a:off x="9465622" y="2244236"/>
            <a:ext cx="12700" cy="2188537"/>
          </a:xfrm>
          <a:prstGeom prst="curvedConnector3">
            <a:avLst>
              <a:gd name="adj1" fmla="val 4608000"/>
            </a:avLst>
          </a:prstGeom>
          <a:ln w="38100">
            <a:solidFill>
              <a:srgbClr val="F7AE2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C670EB-8377-430D-130B-DE51FF0C536E}"/>
              </a:ext>
            </a:extLst>
          </p:cNvPr>
          <p:cNvSpPr txBox="1"/>
          <p:nvPr/>
        </p:nvSpPr>
        <p:spPr>
          <a:xfrm>
            <a:off x="9478322" y="322519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PFN, GB/s</a:t>
            </a:r>
          </a:p>
        </p:txBody>
      </p:sp>
    </p:spTree>
    <p:extLst>
      <p:ext uri="{BB962C8B-B14F-4D97-AF65-F5344CB8AC3E}">
        <p14:creationId xmlns:p14="http://schemas.microsoft.com/office/powerpoint/2010/main" val="34186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3" grpId="0" animBg="1"/>
      <p:bldP spid="6" grpId="0" animBg="1"/>
      <p:bldP spid="8" grpId="0" animBg="1"/>
      <p:bldP spid="9" grpId="0" animBg="1"/>
      <p:bldP spid="11" grpId="0" animBg="1"/>
      <p:bldP spid="1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F356F-F917-D4BA-B6E9-5F12C802D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3A02F3-D47E-3E2E-324A-CCC6E4D2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076" y="2519680"/>
            <a:ext cx="1394767" cy="2092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14589-A695-6A29-E4EE-F3881710B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M5 tracker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C1DFA-91F1-041F-F9D7-CF28F82E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96766-07A2-D44A-904A-5BC77D01D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96EAD4-07A3-05A4-7064-EAAE0BD71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9190" cy="4351338"/>
          </a:xfrm>
        </p:spPr>
        <p:txBody>
          <a:bodyPr>
            <a:normAutofit/>
          </a:bodyPr>
          <a:lstStyle/>
          <a:p>
            <a:r>
              <a:rPr lang="en-US" b="1" dirty="0"/>
              <a:t>Input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LLC miss addresses</a:t>
            </a:r>
          </a:p>
          <a:p>
            <a:r>
              <a:rPr lang="en-US" dirty="0"/>
              <a:t>Address granularity</a:t>
            </a:r>
          </a:p>
          <a:p>
            <a:pPr lvl="1"/>
            <a:r>
              <a:rPr lang="en-US" dirty="0"/>
              <a:t>Page (4KB), Word (64B)</a:t>
            </a:r>
          </a:p>
          <a:p>
            <a:r>
              <a:rPr lang="en-US" dirty="0"/>
              <a:t>Output</a:t>
            </a:r>
          </a:p>
          <a:p>
            <a:pPr lvl="1"/>
            <a:r>
              <a:rPr lang="en-US" dirty="0"/>
              <a:t>Hot addresses, CXL BW</a:t>
            </a:r>
          </a:p>
          <a:p>
            <a:r>
              <a:rPr lang="en-US" b="1" dirty="0"/>
              <a:t>Tracking algorithm</a:t>
            </a:r>
          </a:p>
          <a:p>
            <a:pPr lvl="1"/>
            <a:r>
              <a:rPr lang="en-US" dirty="0"/>
              <a:t>Space-saving,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CM-Sketch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986C22-1918-153A-5DD5-B769DDB28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983" y="444500"/>
            <a:ext cx="3111500" cy="5969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01D5EF-4D76-86D9-00CE-C8F775E4B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683" y="444500"/>
            <a:ext cx="4495800" cy="5969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A04915F-D886-4614-408B-EF4ADE693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683" y="444500"/>
            <a:ext cx="4495800" cy="5969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83BAE1-02AA-3ABD-F71A-6013B280C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4683" y="444500"/>
            <a:ext cx="4495800" cy="5969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7AFA45-FD9A-6936-6DF6-C68EED896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4683" y="444500"/>
            <a:ext cx="4495800" cy="5969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183E069-CEFB-5E46-F0FA-2E64B0F20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4683" y="444500"/>
            <a:ext cx="4495800" cy="5969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65A339-18A3-86E7-E1C1-DB3C82E194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4683" y="444500"/>
            <a:ext cx="4495800" cy="5969000"/>
          </a:xfrm>
          <a:prstGeom prst="rect">
            <a:avLst/>
          </a:prstGeom>
        </p:spPr>
      </p:pic>
      <p:sp>
        <p:nvSpPr>
          <p:cNvPr id="3" name="자유형: 도형 144">
            <a:extLst>
              <a:ext uri="{FF2B5EF4-FFF2-40B4-BE49-F238E27FC236}">
                <a16:creationId xmlns:a16="http://schemas.microsoft.com/office/drawing/2014/main" id="{B2C4E237-5E22-50CA-4808-90611082AA59}"/>
              </a:ext>
            </a:extLst>
          </p:cNvPr>
          <p:cNvSpPr/>
          <p:nvPr/>
        </p:nvSpPr>
        <p:spPr>
          <a:xfrm>
            <a:off x="9868786" y="1000028"/>
            <a:ext cx="1143652" cy="5412811"/>
          </a:xfrm>
          <a:custGeom>
            <a:avLst/>
            <a:gdLst>
              <a:gd name="connsiteX0" fmla="*/ 0 w 1181100"/>
              <a:gd name="connsiteY0" fmla="*/ 977900 h 2800350"/>
              <a:gd name="connsiteX1" fmla="*/ 0 w 1181100"/>
              <a:gd name="connsiteY1" fmla="*/ 1219200 h 2800350"/>
              <a:gd name="connsiteX2" fmla="*/ 1181100 w 1181100"/>
              <a:gd name="connsiteY2" fmla="*/ 2800350 h 2800350"/>
              <a:gd name="connsiteX3" fmla="*/ 1181100 w 1181100"/>
              <a:gd name="connsiteY3" fmla="*/ 0 h 2800350"/>
              <a:gd name="connsiteX4" fmla="*/ 0 w 1181100"/>
              <a:gd name="connsiteY4" fmla="*/ 977900 h 2800350"/>
              <a:gd name="connsiteX0" fmla="*/ 0 w 1181100"/>
              <a:gd name="connsiteY0" fmla="*/ 0 h 1822450"/>
              <a:gd name="connsiteX1" fmla="*/ 0 w 1181100"/>
              <a:gd name="connsiteY1" fmla="*/ 241300 h 1822450"/>
              <a:gd name="connsiteX2" fmla="*/ 1181100 w 1181100"/>
              <a:gd name="connsiteY2" fmla="*/ 1822450 h 1822450"/>
              <a:gd name="connsiteX3" fmla="*/ 1181100 w 1181100"/>
              <a:gd name="connsiteY3" fmla="*/ 744574 h 1822450"/>
              <a:gd name="connsiteX4" fmla="*/ 0 w 1181100"/>
              <a:gd name="connsiteY4" fmla="*/ 0 h 1822450"/>
              <a:gd name="connsiteX0" fmla="*/ 0 w 1181100"/>
              <a:gd name="connsiteY0" fmla="*/ 0 h 1184497"/>
              <a:gd name="connsiteX1" fmla="*/ 0 w 1181100"/>
              <a:gd name="connsiteY1" fmla="*/ 241300 h 1184497"/>
              <a:gd name="connsiteX2" fmla="*/ 1181100 w 1181100"/>
              <a:gd name="connsiteY2" fmla="*/ 1184497 h 1184497"/>
              <a:gd name="connsiteX3" fmla="*/ 1181100 w 1181100"/>
              <a:gd name="connsiteY3" fmla="*/ 744574 h 1184497"/>
              <a:gd name="connsiteX4" fmla="*/ 0 w 1181100"/>
              <a:gd name="connsiteY4" fmla="*/ 0 h 1184497"/>
              <a:gd name="connsiteX0" fmla="*/ 0 w 1185243"/>
              <a:gd name="connsiteY0" fmla="*/ 0 h 1184497"/>
              <a:gd name="connsiteX1" fmla="*/ 0 w 1185243"/>
              <a:gd name="connsiteY1" fmla="*/ 241300 h 1184497"/>
              <a:gd name="connsiteX2" fmla="*/ 1181100 w 1185243"/>
              <a:gd name="connsiteY2" fmla="*/ 1184497 h 1184497"/>
              <a:gd name="connsiteX3" fmla="*/ 1185243 w 1185243"/>
              <a:gd name="connsiteY3" fmla="*/ 768386 h 1184497"/>
              <a:gd name="connsiteX4" fmla="*/ 0 w 1185243"/>
              <a:gd name="connsiteY4" fmla="*/ 0 h 1184497"/>
              <a:gd name="connsiteX0" fmla="*/ 0 w 1186280"/>
              <a:gd name="connsiteY0" fmla="*/ 0 h 1208309"/>
              <a:gd name="connsiteX1" fmla="*/ 0 w 1186280"/>
              <a:gd name="connsiteY1" fmla="*/ 241300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768386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0 w 1186280"/>
              <a:gd name="connsiteY1" fmla="*/ 1100559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208309"/>
              <a:gd name="connsiteX1" fmla="*/ 1093 w 1186280"/>
              <a:gd name="connsiteY1" fmla="*/ 1086610 h 1208309"/>
              <a:gd name="connsiteX2" fmla="*/ 1186280 w 1186280"/>
              <a:gd name="connsiteY2" fmla="*/ 1208309 h 1208309"/>
              <a:gd name="connsiteX3" fmla="*/ 1185243 w 1186280"/>
              <a:gd name="connsiteY3" fmla="*/ 1036207 h 1208309"/>
              <a:gd name="connsiteX4" fmla="*/ 0 w 1186280"/>
              <a:gd name="connsiteY4" fmla="*/ 0 h 1208309"/>
              <a:gd name="connsiteX0" fmla="*/ 0 w 1186280"/>
              <a:gd name="connsiteY0" fmla="*/ 0 h 1197488"/>
              <a:gd name="connsiteX1" fmla="*/ 1093 w 1186280"/>
              <a:gd name="connsiteY1" fmla="*/ 1086610 h 1197488"/>
              <a:gd name="connsiteX2" fmla="*/ 1186280 w 1186280"/>
              <a:gd name="connsiteY2" fmla="*/ 1197488 h 1197488"/>
              <a:gd name="connsiteX3" fmla="*/ 1185243 w 1186280"/>
              <a:gd name="connsiteY3" fmla="*/ 1036207 h 1197488"/>
              <a:gd name="connsiteX4" fmla="*/ 0 w 1186280"/>
              <a:gd name="connsiteY4" fmla="*/ 0 h 1197488"/>
              <a:gd name="connsiteX0" fmla="*/ 0 w 1186280"/>
              <a:gd name="connsiteY0" fmla="*/ 0 h 1566344"/>
              <a:gd name="connsiteX1" fmla="*/ 552288 w 1186280"/>
              <a:gd name="connsiteY1" fmla="*/ 1566344 h 1566344"/>
              <a:gd name="connsiteX2" fmla="*/ 1186280 w 1186280"/>
              <a:gd name="connsiteY2" fmla="*/ 1197488 h 1566344"/>
              <a:gd name="connsiteX3" fmla="*/ 1185243 w 1186280"/>
              <a:gd name="connsiteY3" fmla="*/ 1036207 h 1566344"/>
              <a:gd name="connsiteX4" fmla="*/ 0 w 1186280"/>
              <a:gd name="connsiteY4" fmla="*/ 0 h 1566344"/>
              <a:gd name="connsiteX0" fmla="*/ 0 w 690204"/>
              <a:gd name="connsiteY0" fmla="*/ 0 h 697053"/>
              <a:gd name="connsiteX1" fmla="*/ 56212 w 690204"/>
              <a:gd name="connsiteY1" fmla="*/ 697053 h 697053"/>
              <a:gd name="connsiteX2" fmla="*/ 690204 w 690204"/>
              <a:gd name="connsiteY2" fmla="*/ 328197 h 697053"/>
              <a:gd name="connsiteX3" fmla="*/ 689167 w 690204"/>
              <a:gd name="connsiteY3" fmla="*/ 166916 h 697053"/>
              <a:gd name="connsiteX4" fmla="*/ 0 w 690204"/>
              <a:gd name="connsiteY4" fmla="*/ 0 h 697053"/>
              <a:gd name="connsiteX0" fmla="*/ 11635 w 634000"/>
              <a:gd name="connsiteY0" fmla="*/ 0 h 693446"/>
              <a:gd name="connsiteX1" fmla="*/ 8 w 634000"/>
              <a:gd name="connsiteY1" fmla="*/ 693446 h 693446"/>
              <a:gd name="connsiteX2" fmla="*/ 634000 w 634000"/>
              <a:gd name="connsiteY2" fmla="*/ 324590 h 693446"/>
              <a:gd name="connsiteX3" fmla="*/ 632963 w 634000"/>
              <a:gd name="connsiteY3" fmla="*/ 163309 h 693446"/>
              <a:gd name="connsiteX4" fmla="*/ 11635 w 634000"/>
              <a:gd name="connsiteY4" fmla="*/ 0 h 693446"/>
              <a:gd name="connsiteX0" fmla="*/ 0 w 635085"/>
              <a:gd name="connsiteY0" fmla="*/ 0 h 689839"/>
              <a:gd name="connsiteX1" fmla="*/ 1093 w 635085"/>
              <a:gd name="connsiteY1" fmla="*/ 689839 h 689839"/>
              <a:gd name="connsiteX2" fmla="*/ 635085 w 635085"/>
              <a:gd name="connsiteY2" fmla="*/ 320983 h 689839"/>
              <a:gd name="connsiteX3" fmla="*/ 634048 w 635085"/>
              <a:gd name="connsiteY3" fmla="*/ 159702 h 689839"/>
              <a:gd name="connsiteX4" fmla="*/ 0 w 635085"/>
              <a:gd name="connsiteY4" fmla="*/ 0 h 689839"/>
              <a:gd name="connsiteX0" fmla="*/ 0 w 635085"/>
              <a:gd name="connsiteY0" fmla="*/ 0 h 686232"/>
              <a:gd name="connsiteX1" fmla="*/ 1093 w 635085"/>
              <a:gd name="connsiteY1" fmla="*/ 686232 h 686232"/>
              <a:gd name="connsiteX2" fmla="*/ 635085 w 635085"/>
              <a:gd name="connsiteY2" fmla="*/ 317376 h 686232"/>
              <a:gd name="connsiteX3" fmla="*/ 634048 w 635085"/>
              <a:gd name="connsiteY3" fmla="*/ 156095 h 686232"/>
              <a:gd name="connsiteX4" fmla="*/ 0 w 635085"/>
              <a:gd name="connsiteY4" fmla="*/ 0 h 686232"/>
              <a:gd name="connsiteX0" fmla="*/ 28591 w 633996"/>
              <a:gd name="connsiteY0" fmla="*/ 0 h 689839"/>
              <a:gd name="connsiteX1" fmla="*/ 4 w 633996"/>
              <a:gd name="connsiteY1" fmla="*/ 689839 h 689839"/>
              <a:gd name="connsiteX2" fmla="*/ 633996 w 633996"/>
              <a:gd name="connsiteY2" fmla="*/ 320983 h 689839"/>
              <a:gd name="connsiteX3" fmla="*/ 632959 w 633996"/>
              <a:gd name="connsiteY3" fmla="*/ 159702 h 689839"/>
              <a:gd name="connsiteX4" fmla="*/ 28591 w 633996"/>
              <a:gd name="connsiteY4" fmla="*/ 0 h 689839"/>
              <a:gd name="connsiteX0" fmla="*/ 11634 w 633999"/>
              <a:gd name="connsiteY0" fmla="*/ 0 h 686232"/>
              <a:gd name="connsiteX1" fmla="*/ 7 w 633999"/>
              <a:gd name="connsiteY1" fmla="*/ 686232 h 686232"/>
              <a:gd name="connsiteX2" fmla="*/ 633999 w 633999"/>
              <a:gd name="connsiteY2" fmla="*/ 317376 h 686232"/>
              <a:gd name="connsiteX3" fmla="*/ 632962 w 633999"/>
              <a:gd name="connsiteY3" fmla="*/ 156095 h 686232"/>
              <a:gd name="connsiteX4" fmla="*/ 11634 w 633999"/>
              <a:gd name="connsiteY4" fmla="*/ 0 h 686232"/>
              <a:gd name="connsiteX0" fmla="*/ 0 w 640587"/>
              <a:gd name="connsiteY0" fmla="*/ 0 h 682538"/>
              <a:gd name="connsiteX1" fmla="*/ 6595 w 640587"/>
              <a:gd name="connsiteY1" fmla="*/ 682538 h 682538"/>
              <a:gd name="connsiteX2" fmla="*/ 640587 w 640587"/>
              <a:gd name="connsiteY2" fmla="*/ 313682 h 682538"/>
              <a:gd name="connsiteX3" fmla="*/ 639550 w 640587"/>
              <a:gd name="connsiteY3" fmla="*/ 152401 h 682538"/>
              <a:gd name="connsiteX4" fmla="*/ 0 w 640587"/>
              <a:gd name="connsiteY4" fmla="*/ 0 h 682538"/>
              <a:gd name="connsiteX0" fmla="*/ 0 w 663365"/>
              <a:gd name="connsiteY0" fmla="*/ 0 h 704701"/>
              <a:gd name="connsiteX1" fmla="*/ 29373 w 663365"/>
              <a:gd name="connsiteY1" fmla="*/ 704701 h 704701"/>
              <a:gd name="connsiteX2" fmla="*/ 663365 w 663365"/>
              <a:gd name="connsiteY2" fmla="*/ 335845 h 704701"/>
              <a:gd name="connsiteX3" fmla="*/ 662328 w 663365"/>
              <a:gd name="connsiteY3" fmla="*/ 174564 h 704701"/>
              <a:gd name="connsiteX4" fmla="*/ 0 w 663365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74564 h 704701"/>
              <a:gd name="connsiteX4" fmla="*/ 7083 w 670448"/>
              <a:gd name="connsiteY4" fmla="*/ 0 h 704701"/>
              <a:gd name="connsiteX0" fmla="*/ 7083 w 670448"/>
              <a:gd name="connsiteY0" fmla="*/ 0 h 704701"/>
              <a:gd name="connsiteX1" fmla="*/ 12 w 670448"/>
              <a:gd name="connsiteY1" fmla="*/ 704701 h 704701"/>
              <a:gd name="connsiteX2" fmla="*/ 670448 w 670448"/>
              <a:gd name="connsiteY2" fmla="*/ 335845 h 704701"/>
              <a:gd name="connsiteX3" fmla="*/ 669411 w 670448"/>
              <a:gd name="connsiteY3" fmla="*/ 186620 h 704701"/>
              <a:gd name="connsiteX4" fmla="*/ 7083 w 670448"/>
              <a:gd name="connsiteY4" fmla="*/ 0 h 704701"/>
              <a:gd name="connsiteX0" fmla="*/ 0 w 678233"/>
              <a:gd name="connsiteY0" fmla="*/ 0 h 700683"/>
              <a:gd name="connsiteX1" fmla="*/ 7797 w 678233"/>
              <a:gd name="connsiteY1" fmla="*/ 700683 h 700683"/>
              <a:gd name="connsiteX2" fmla="*/ 678233 w 678233"/>
              <a:gd name="connsiteY2" fmla="*/ 331827 h 700683"/>
              <a:gd name="connsiteX3" fmla="*/ 677196 w 678233"/>
              <a:gd name="connsiteY3" fmla="*/ 182602 h 700683"/>
              <a:gd name="connsiteX4" fmla="*/ 0 w 678233"/>
              <a:gd name="connsiteY4" fmla="*/ 0 h 700683"/>
              <a:gd name="connsiteX0" fmla="*/ 2148 w 670469"/>
              <a:gd name="connsiteY0" fmla="*/ 0 h 700683"/>
              <a:gd name="connsiteX1" fmla="*/ 33 w 670469"/>
              <a:gd name="connsiteY1" fmla="*/ 700683 h 700683"/>
              <a:gd name="connsiteX2" fmla="*/ 670469 w 670469"/>
              <a:gd name="connsiteY2" fmla="*/ 331827 h 700683"/>
              <a:gd name="connsiteX3" fmla="*/ 669432 w 670469"/>
              <a:gd name="connsiteY3" fmla="*/ 182602 h 700683"/>
              <a:gd name="connsiteX4" fmla="*/ 2148 w 670469"/>
              <a:gd name="connsiteY4" fmla="*/ 0 h 700683"/>
              <a:gd name="connsiteX0" fmla="*/ 2148 w 705328"/>
              <a:gd name="connsiteY0" fmla="*/ 0 h 700683"/>
              <a:gd name="connsiteX1" fmla="*/ 33 w 705328"/>
              <a:gd name="connsiteY1" fmla="*/ 700683 h 700683"/>
              <a:gd name="connsiteX2" fmla="*/ 705328 w 705328"/>
              <a:gd name="connsiteY2" fmla="*/ 287132 h 700683"/>
              <a:gd name="connsiteX3" fmla="*/ 669432 w 705328"/>
              <a:gd name="connsiteY3" fmla="*/ 182602 h 700683"/>
              <a:gd name="connsiteX4" fmla="*/ 2148 w 705328"/>
              <a:gd name="connsiteY4" fmla="*/ 0 h 700683"/>
              <a:gd name="connsiteX0" fmla="*/ 2148 w 705328"/>
              <a:gd name="connsiteY0" fmla="*/ 0 h 700683"/>
              <a:gd name="connsiteX1" fmla="*/ 33 w 705328"/>
              <a:gd name="connsiteY1" fmla="*/ 700683 h 700683"/>
              <a:gd name="connsiteX2" fmla="*/ 705328 w 705328"/>
              <a:gd name="connsiteY2" fmla="*/ 287132 h 700683"/>
              <a:gd name="connsiteX3" fmla="*/ 703258 w 705328"/>
              <a:gd name="connsiteY3" fmla="*/ 215376 h 700683"/>
              <a:gd name="connsiteX4" fmla="*/ 2148 w 705328"/>
              <a:gd name="connsiteY4" fmla="*/ 0 h 700683"/>
              <a:gd name="connsiteX0" fmla="*/ 2148 w 705328"/>
              <a:gd name="connsiteY0" fmla="*/ 0 h 700683"/>
              <a:gd name="connsiteX1" fmla="*/ 33 w 705328"/>
              <a:gd name="connsiteY1" fmla="*/ 700683 h 700683"/>
              <a:gd name="connsiteX2" fmla="*/ 705328 w 705328"/>
              <a:gd name="connsiteY2" fmla="*/ 275057 h 700683"/>
              <a:gd name="connsiteX3" fmla="*/ 703258 w 705328"/>
              <a:gd name="connsiteY3" fmla="*/ 215376 h 700683"/>
              <a:gd name="connsiteX4" fmla="*/ 2148 w 705328"/>
              <a:gd name="connsiteY4" fmla="*/ 0 h 700683"/>
              <a:gd name="connsiteX0" fmla="*/ 0 w 703180"/>
              <a:gd name="connsiteY0" fmla="*/ 0 h 1197469"/>
              <a:gd name="connsiteX1" fmla="*/ 147987 w 703180"/>
              <a:gd name="connsiteY1" fmla="*/ 1197469 h 1197469"/>
              <a:gd name="connsiteX2" fmla="*/ 703180 w 703180"/>
              <a:gd name="connsiteY2" fmla="*/ 275057 h 1197469"/>
              <a:gd name="connsiteX3" fmla="*/ 701110 w 703180"/>
              <a:gd name="connsiteY3" fmla="*/ 215376 h 1197469"/>
              <a:gd name="connsiteX4" fmla="*/ 0 w 703180"/>
              <a:gd name="connsiteY4" fmla="*/ 0 h 1197469"/>
              <a:gd name="connsiteX0" fmla="*/ 2148 w 555226"/>
              <a:gd name="connsiteY0" fmla="*/ 0 h 2168616"/>
              <a:gd name="connsiteX1" fmla="*/ 33 w 555226"/>
              <a:gd name="connsiteY1" fmla="*/ 2168616 h 2168616"/>
              <a:gd name="connsiteX2" fmla="*/ 555226 w 555226"/>
              <a:gd name="connsiteY2" fmla="*/ 1246204 h 2168616"/>
              <a:gd name="connsiteX3" fmla="*/ 553156 w 555226"/>
              <a:gd name="connsiteY3" fmla="*/ 1186523 h 2168616"/>
              <a:gd name="connsiteX4" fmla="*/ 2148 w 555226"/>
              <a:gd name="connsiteY4" fmla="*/ 0 h 216861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42754 h 2165166"/>
              <a:gd name="connsiteX3" fmla="*/ 553143 w 555213"/>
              <a:gd name="connsiteY3" fmla="*/ 1183073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42754 h 2165166"/>
              <a:gd name="connsiteX3" fmla="*/ 553143 w 555213"/>
              <a:gd name="connsiteY3" fmla="*/ 1183073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42754 h 2165166"/>
              <a:gd name="connsiteX3" fmla="*/ 553143 w 555213"/>
              <a:gd name="connsiteY3" fmla="*/ 1183073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42754 h 2165166"/>
              <a:gd name="connsiteX3" fmla="*/ 551365 w 555213"/>
              <a:gd name="connsiteY3" fmla="*/ 1171464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31145 h 2165166"/>
              <a:gd name="connsiteX3" fmla="*/ 551365 w 555213"/>
              <a:gd name="connsiteY3" fmla="*/ 1171464 h 2165166"/>
              <a:gd name="connsiteX4" fmla="*/ 4249 w 555213"/>
              <a:gd name="connsiteY4" fmla="*/ 0 h 2165166"/>
              <a:gd name="connsiteX0" fmla="*/ 4249 w 555213"/>
              <a:gd name="connsiteY0" fmla="*/ 0 h 2165166"/>
              <a:gd name="connsiteX1" fmla="*/ 20 w 555213"/>
              <a:gd name="connsiteY1" fmla="*/ 2165166 h 2165166"/>
              <a:gd name="connsiteX2" fmla="*/ 555213 w 555213"/>
              <a:gd name="connsiteY2" fmla="*/ 1231145 h 2165166"/>
              <a:gd name="connsiteX3" fmla="*/ 551365 w 555213"/>
              <a:gd name="connsiteY3" fmla="*/ 1171464 h 2165166"/>
              <a:gd name="connsiteX4" fmla="*/ 4249 w 555213"/>
              <a:gd name="connsiteY4" fmla="*/ 0 h 2165166"/>
              <a:gd name="connsiteX0" fmla="*/ 13129 w 564093"/>
              <a:gd name="connsiteY0" fmla="*/ 0 h 2153557"/>
              <a:gd name="connsiteX1" fmla="*/ 7 w 564093"/>
              <a:gd name="connsiteY1" fmla="*/ 2153557 h 2153557"/>
              <a:gd name="connsiteX2" fmla="*/ 564093 w 564093"/>
              <a:gd name="connsiteY2" fmla="*/ 1231145 h 2153557"/>
              <a:gd name="connsiteX3" fmla="*/ 560245 w 564093"/>
              <a:gd name="connsiteY3" fmla="*/ 1171464 h 2153557"/>
              <a:gd name="connsiteX4" fmla="*/ 13129 w 564093"/>
              <a:gd name="connsiteY4" fmla="*/ 0 h 2153557"/>
              <a:gd name="connsiteX0" fmla="*/ 13129 w 564093"/>
              <a:gd name="connsiteY0" fmla="*/ 0 h 2153557"/>
              <a:gd name="connsiteX1" fmla="*/ 7 w 564093"/>
              <a:gd name="connsiteY1" fmla="*/ 2153557 h 2153557"/>
              <a:gd name="connsiteX2" fmla="*/ 564093 w 564093"/>
              <a:gd name="connsiteY2" fmla="*/ 1231145 h 2153557"/>
              <a:gd name="connsiteX3" fmla="*/ 560245 w 564093"/>
              <a:gd name="connsiteY3" fmla="*/ 1171464 h 2153557"/>
              <a:gd name="connsiteX4" fmla="*/ 13129 w 564093"/>
              <a:gd name="connsiteY4" fmla="*/ 0 h 2153557"/>
              <a:gd name="connsiteX0" fmla="*/ 13129 w 564093"/>
              <a:gd name="connsiteY0" fmla="*/ 0 h 2153557"/>
              <a:gd name="connsiteX1" fmla="*/ 7 w 564093"/>
              <a:gd name="connsiteY1" fmla="*/ 2153557 h 2153557"/>
              <a:gd name="connsiteX2" fmla="*/ 564093 w 564093"/>
              <a:gd name="connsiteY2" fmla="*/ 1231145 h 2153557"/>
              <a:gd name="connsiteX3" fmla="*/ 560245 w 564093"/>
              <a:gd name="connsiteY3" fmla="*/ 1171464 h 2153557"/>
              <a:gd name="connsiteX4" fmla="*/ 13129 w 564093"/>
              <a:gd name="connsiteY4" fmla="*/ 0 h 2153557"/>
              <a:gd name="connsiteX0" fmla="*/ 13129 w 560536"/>
              <a:gd name="connsiteY0" fmla="*/ 0 h 2153557"/>
              <a:gd name="connsiteX1" fmla="*/ 7 w 560536"/>
              <a:gd name="connsiteY1" fmla="*/ 2153557 h 2153557"/>
              <a:gd name="connsiteX2" fmla="*/ 560536 w 560536"/>
              <a:gd name="connsiteY2" fmla="*/ 1232596 h 2153557"/>
              <a:gd name="connsiteX3" fmla="*/ 560245 w 560536"/>
              <a:gd name="connsiteY3" fmla="*/ 1171464 h 2153557"/>
              <a:gd name="connsiteX4" fmla="*/ 13129 w 560536"/>
              <a:gd name="connsiteY4" fmla="*/ 0 h 2153557"/>
              <a:gd name="connsiteX0" fmla="*/ 2222 w 560560"/>
              <a:gd name="connsiteY0" fmla="*/ 0 h 2164706"/>
              <a:gd name="connsiteX1" fmla="*/ 31 w 560560"/>
              <a:gd name="connsiteY1" fmla="*/ 2164706 h 2164706"/>
              <a:gd name="connsiteX2" fmla="*/ 560560 w 560560"/>
              <a:gd name="connsiteY2" fmla="*/ 1243745 h 2164706"/>
              <a:gd name="connsiteX3" fmla="*/ 560269 w 560560"/>
              <a:gd name="connsiteY3" fmla="*/ 1182613 h 2164706"/>
              <a:gd name="connsiteX4" fmla="*/ 2222 w 560560"/>
              <a:gd name="connsiteY4" fmla="*/ 0 h 216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560" h="2164706">
                <a:moveTo>
                  <a:pt x="2222" y="0"/>
                </a:moveTo>
                <a:cubicBezTo>
                  <a:pt x="2586" y="362203"/>
                  <a:pt x="-333" y="1802503"/>
                  <a:pt x="31" y="2164706"/>
                </a:cubicBezTo>
                <a:cubicBezTo>
                  <a:pt x="132804" y="1948881"/>
                  <a:pt x="443021" y="1423784"/>
                  <a:pt x="560560" y="1243745"/>
                </a:cubicBezTo>
                <a:cubicBezTo>
                  <a:pt x="560214" y="1097104"/>
                  <a:pt x="560615" y="1329254"/>
                  <a:pt x="560269" y="1182613"/>
                </a:cubicBezTo>
                <a:lnTo>
                  <a:pt x="2222" y="0"/>
                </a:lnTo>
                <a:close/>
              </a:path>
            </a:pathLst>
          </a:cu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329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3727</Words>
  <Application>Microsoft Macintosh PowerPoint</Application>
  <PresentationFormat>Widescreen</PresentationFormat>
  <Paragraphs>694</Paragraphs>
  <Slides>19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Courier New</vt:lpstr>
      <vt:lpstr>Helvetica</vt:lpstr>
      <vt:lpstr>Helvetica Light</vt:lpstr>
      <vt:lpstr>1_Office Theme</vt:lpstr>
      <vt:lpstr>2_Office Theme</vt:lpstr>
      <vt:lpstr>M5: Mastering Page Migration and Memory Management for CXL-based Tiered Memory System</vt:lpstr>
      <vt:lpstr>CXL Memory</vt:lpstr>
      <vt:lpstr>CXL hot memory tracking</vt:lpstr>
      <vt:lpstr>Oracle tracking</vt:lpstr>
      <vt:lpstr>CPU tracking</vt:lpstr>
      <vt:lpstr>PowerPoint Presentation</vt:lpstr>
      <vt:lpstr>M5 scheme</vt:lpstr>
      <vt:lpstr>M5 tracker</vt:lpstr>
      <vt:lpstr>M5 tracker</vt:lpstr>
      <vt:lpstr>M5 tracker</vt:lpstr>
      <vt:lpstr>M5 Nominator</vt:lpstr>
      <vt:lpstr>M5 Monitor / Elector</vt:lpstr>
      <vt:lpstr>M5 Promotor</vt:lpstr>
      <vt:lpstr>Put everything together – HW / SW co design</vt:lpstr>
      <vt:lpstr>Methodology</vt:lpstr>
      <vt:lpstr>Evaluation</vt:lpstr>
      <vt:lpstr>End to end performance</vt:lpstr>
      <vt:lpstr>Conclusion</vt:lpstr>
      <vt:lpstr>Access distribution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Sun, Simon</dc:creator>
  <cp:lastModifiedBy>Sun, Simon</cp:lastModifiedBy>
  <cp:revision>8</cp:revision>
  <dcterms:created xsi:type="dcterms:W3CDTF">2025-04-02T04:51:06Z</dcterms:created>
  <dcterms:modified xsi:type="dcterms:W3CDTF">2025-04-02T12:15:06Z</dcterms:modified>
</cp:coreProperties>
</file>